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3" r:id="rId2"/>
  </p:sldMasterIdLst>
  <p:notesMasterIdLst>
    <p:notesMasterId r:id="rId37"/>
  </p:notesMasterIdLst>
  <p:sldIdLst>
    <p:sldId id="270" r:id="rId3"/>
    <p:sldId id="429" r:id="rId4"/>
    <p:sldId id="403" r:id="rId5"/>
    <p:sldId id="407" r:id="rId6"/>
    <p:sldId id="404" r:id="rId7"/>
    <p:sldId id="405" r:id="rId8"/>
    <p:sldId id="408" r:id="rId9"/>
    <p:sldId id="410" r:id="rId10"/>
    <p:sldId id="412" r:id="rId11"/>
    <p:sldId id="414" r:id="rId12"/>
    <p:sldId id="409" r:id="rId13"/>
    <p:sldId id="413" r:id="rId14"/>
    <p:sldId id="418" r:id="rId15"/>
    <p:sldId id="417" r:id="rId16"/>
    <p:sldId id="416" r:id="rId17"/>
    <p:sldId id="419" r:id="rId18"/>
    <p:sldId id="411" r:id="rId19"/>
    <p:sldId id="415" r:id="rId20"/>
    <p:sldId id="420" r:id="rId21"/>
    <p:sldId id="421" r:id="rId22"/>
    <p:sldId id="422" r:id="rId23"/>
    <p:sldId id="423" r:id="rId24"/>
    <p:sldId id="424" r:id="rId25"/>
    <p:sldId id="425" r:id="rId26"/>
    <p:sldId id="426" r:id="rId27"/>
    <p:sldId id="406" r:id="rId28"/>
    <p:sldId id="284" r:id="rId29"/>
    <p:sldId id="427" r:id="rId30"/>
    <p:sldId id="430" r:id="rId31"/>
    <p:sldId id="431" r:id="rId32"/>
    <p:sldId id="8672" r:id="rId33"/>
    <p:sldId id="8673" r:id="rId34"/>
    <p:sldId id="282" r:id="rId35"/>
    <p:sldId id="42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0134"/>
    <a:srgbClr val="BBCEE2"/>
    <a:srgbClr val="AABBCD"/>
    <a:srgbClr val="9AA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82"/>
    <p:restoredTop sz="94700"/>
  </p:normalViewPr>
  <p:slideViewPr>
    <p:cSldViewPr snapToGrid="0">
      <p:cViewPr varScale="1">
        <p:scale>
          <a:sx n="105" d="100"/>
          <a:sy n="105" d="100"/>
        </p:scale>
        <p:origin x="9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5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p\AppData\Roaming\iManage\Work\Recent\Powell_%20Andrew%20(ASP)%20-%20Personal%20Workspace\SaaS%20Adoption%20over%20time(103227225.1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% SaaS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Sheet1!$G$8</c:f>
              <c:strCache>
                <c:ptCount val="1"/>
                <c:pt idx="0">
                  <c:v>2020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Sheet1!$G$9:$G$21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16</c:v>
                </c:pt>
                <c:pt idx="3">
                  <c:v>18</c:v>
                </c:pt>
                <c:pt idx="4">
                  <c:v>43</c:v>
                </c:pt>
                <c:pt idx="5">
                  <c:v>22</c:v>
                </c:pt>
                <c:pt idx="6">
                  <c:v>12</c:v>
                </c:pt>
                <c:pt idx="7">
                  <c:v>27</c:v>
                </c:pt>
                <c:pt idx="8">
                  <c:v>57</c:v>
                </c:pt>
                <c:pt idx="9">
                  <c:v>56</c:v>
                </c:pt>
                <c:pt idx="10">
                  <c:v>40</c:v>
                </c:pt>
                <c:pt idx="11">
                  <c:v>28</c:v>
                </c:pt>
                <c:pt idx="12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77C-43C3-B9F5-37FEDF9322C3}"/>
            </c:ext>
          </c:extLst>
        </c:ser>
        <c:ser>
          <c:idx val="1"/>
          <c:order val="1"/>
          <c:tx>
            <c:strRef>
              <c:f>Sheet1!$H$8</c:f>
              <c:strCache>
                <c:ptCount val="1"/>
                <c:pt idx="0">
                  <c:v>2021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Sheet1!$H$9:$H$21</c:f>
              <c:numCache>
                <c:formatCode>General</c:formatCode>
                <c:ptCount val="13"/>
                <c:pt idx="0">
                  <c:v>1</c:v>
                </c:pt>
                <c:pt idx="1">
                  <c:v>8</c:v>
                </c:pt>
                <c:pt idx="2">
                  <c:v>16</c:v>
                </c:pt>
                <c:pt idx="3">
                  <c:v>22</c:v>
                </c:pt>
                <c:pt idx="4">
                  <c:v>53</c:v>
                </c:pt>
                <c:pt idx="5">
                  <c:v>33</c:v>
                </c:pt>
                <c:pt idx="6">
                  <c:v>39</c:v>
                </c:pt>
                <c:pt idx="7">
                  <c:v>63</c:v>
                </c:pt>
                <c:pt idx="8">
                  <c:v>60</c:v>
                </c:pt>
                <c:pt idx="9">
                  <c:v>66</c:v>
                </c:pt>
                <c:pt idx="10">
                  <c:v>68</c:v>
                </c:pt>
                <c:pt idx="11">
                  <c:v>62</c:v>
                </c:pt>
                <c:pt idx="12">
                  <c:v>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7C-43C3-B9F5-37FEDF9322C3}"/>
            </c:ext>
          </c:extLst>
        </c:ser>
        <c:ser>
          <c:idx val="2"/>
          <c:order val="2"/>
          <c:tx>
            <c:strRef>
              <c:f>Sheet1!$I$8</c:f>
              <c:strCache>
                <c:ptCount val="1"/>
                <c:pt idx="0">
                  <c:v>2022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Sheet1!$I$9:$I$21</c:f>
              <c:numCache>
                <c:formatCode>General</c:formatCode>
                <c:ptCount val="13"/>
                <c:pt idx="0">
                  <c:v>3</c:v>
                </c:pt>
                <c:pt idx="1">
                  <c:v>12</c:v>
                </c:pt>
                <c:pt idx="2">
                  <c:v>23</c:v>
                </c:pt>
                <c:pt idx="3">
                  <c:v>22</c:v>
                </c:pt>
                <c:pt idx="4">
                  <c:v>56</c:v>
                </c:pt>
                <c:pt idx="5">
                  <c:v>35</c:v>
                </c:pt>
                <c:pt idx="6">
                  <c:v>38</c:v>
                </c:pt>
                <c:pt idx="7">
                  <c:v>62</c:v>
                </c:pt>
                <c:pt idx="8">
                  <c:v>73</c:v>
                </c:pt>
                <c:pt idx="9">
                  <c:v>63</c:v>
                </c:pt>
                <c:pt idx="10">
                  <c:v>73</c:v>
                </c:pt>
                <c:pt idx="11">
                  <c:v>59</c:v>
                </c:pt>
                <c:pt idx="12">
                  <c:v>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77C-43C3-B9F5-37FEDF9322C3}"/>
            </c:ext>
          </c:extLst>
        </c:ser>
        <c:ser>
          <c:idx val="3"/>
          <c:order val="3"/>
          <c:tx>
            <c:strRef>
              <c:f>Sheet1!$J$8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Sheet1!$J$9:$J$21</c:f>
              <c:numCache>
                <c:formatCode>General</c:formatCode>
                <c:ptCount val="13"/>
                <c:pt idx="0">
                  <c:v>5</c:v>
                </c:pt>
                <c:pt idx="1">
                  <c:v>17</c:v>
                </c:pt>
                <c:pt idx="2">
                  <c:v>30</c:v>
                </c:pt>
                <c:pt idx="3">
                  <c:v>32</c:v>
                </c:pt>
                <c:pt idx="4">
                  <c:v>59</c:v>
                </c:pt>
                <c:pt idx="5">
                  <c:v>42</c:v>
                </c:pt>
                <c:pt idx="6">
                  <c:v>49</c:v>
                </c:pt>
                <c:pt idx="7">
                  <c:v>71</c:v>
                </c:pt>
                <c:pt idx="8">
                  <c:v>75</c:v>
                </c:pt>
                <c:pt idx="9">
                  <c:v>69</c:v>
                </c:pt>
                <c:pt idx="10">
                  <c:v>73</c:v>
                </c:pt>
                <c:pt idx="11">
                  <c:v>62</c:v>
                </c:pt>
                <c:pt idx="12">
                  <c:v>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77C-43C3-B9F5-37FEDF9322C3}"/>
            </c:ext>
          </c:extLst>
        </c:ser>
        <c:ser>
          <c:idx val="4"/>
          <c:order val="4"/>
          <c:tx>
            <c:strRef>
              <c:f>Sheet1!$K$8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Sheet1!$K$9:$K$21</c:f>
              <c:numCache>
                <c:formatCode>General</c:formatCode>
                <c:ptCount val="13"/>
                <c:pt idx="0">
                  <c:v>8</c:v>
                </c:pt>
                <c:pt idx="1">
                  <c:v>19</c:v>
                </c:pt>
                <c:pt idx="2">
                  <c:v>43</c:v>
                </c:pt>
                <c:pt idx="3">
                  <c:v>37</c:v>
                </c:pt>
                <c:pt idx="4">
                  <c:v>60</c:v>
                </c:pt>
                <c:pt idx="5">
                  <c:v>54</c:v>
                </c:pt>
                <c:pt idx="6">
                  <c:v>61</c:v>
                </c:pt>
                <c:pt idx="7">
                  <c:v>78</c:v>
                </c:pt>
                <c:pt idx="8">
                  <c:v>79</c:v>
                </c:pt>
                <c:pt idx="9">
                  <c:v>70</c:v>
                </c:pt>
                <c:pt idx="10">
                  <c:v>78</c:v>
                </c:pt>
                <c:pt idx="11">
                  <c:v>78</c:v>
                </c:pt>
                <c:pt idx="12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77C-43C3-B9F5-37FEDF9322C3}"/>
            </c:ext>
          </c:extLst>
        </c:ser>
        <c:ser>
          <c:idx val="5"/>
          <c:order val="5"/>
          <c:tx>
            <c:strRef>
              <c:f>Sheet1!$L$8</c:f>
              <c:strCache>
                <c:ptCount val="1"/>
                <c:pt idx="0">
                  <c:v>2025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Sheet1!$L$9:$L$21</c:f>
              <c:numCache>
                <c:formatCode>General</c:formatCode>
                <c:ptCount val="13"/>
                <c:pt idx="0">
                  <c:v>15</c:v>
                </c:pt>
                <c:pt idx="1">
                  <c:v>16</c:v>
                </c:pt>
                <c:pt idx="2">
                  <c:v>42</c:v>
                </c:pt>
                <c:pt idx="3">
                  <c:v>42</c:v>
                </c:pt>
                <c:pt idx="4">
                  <c:v>59</c:v>
                </c:pt>
                <c:pt idx="5">
                  <c:v>61</c:v>
                </c:pt>
                <c:pt idx="6">
                  <c:v>62</c:v>
                </c:pt>
                <c:pt idx="7">
                  <c:v>76</c:v>
                </c:pt>
                <c:pt idx="8">
                  <c:v>78</c:v>
                </c:pt>
                <c:pt idx="9">
                  <c:v>80</c:v>
                </c:pt>
                <c:pt idx="10">
                  <c:v>84</c:v>
                </c:pt>
                <c:pt idx="11">
                  <c:v>90</c:v>
                </c:pt>
                <c:pt idx="12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77C-43C3-B9F5-37FEDF9322C3}"/>
            </c:ext>
          </c:extLst>
        </c:ser>
        <c:ser>
          <c:idx val="6"/>
          <c:order val="6"/>
          <c:tx>
            <c:strRef>
              <c:f>Sheet1!$M$8</c:f>
              <c:strCache>
                <c:ptCount val="1"/>
                <c:pt idx="0">
                  <c:v>2025 (P)</c:v>
                </c:pt>
              </c:strCache>
            </c:strRef>
          </c:tx>
          <c:spPr>
            <a:ln w="28575" cap="rnd">
              <a:solidFill>
                <a:srgbClr val="3A67B8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Sheet1!$M$9:$M$21</c:f>
              <c:numCache>
                <c:formatCode>General</c:formatCode>
                <c:ptCount val="13"/>
                <c:pt idx="0">
                  <c:v>23</c:v>
                </c:pt>
                <c:pt idx="1">
                  <c:v>54</c:v>
                </c:pt>
                <c:pt idx="2">
                  <c:v>68</c:v>
                </c:pt>
                <c:pt idx="3">
                  <c:v>58</c:v>
                </c:pt>
                <c:pt idx="4">
                  <c:v>86</c:v>
                </c:pt>
                <c:pt idx="5">
                  <c:v>80</c:v>
                </c:pt>
                <c:pt idx="6">
                  <c:v>75</c:v>
                </c:pt>
                <c:pt idx="7">
                  <c:v>93</c:v>
                </c:pt>
                <c:pt idx="8">
                  <c:v>88</c:v>
                </c:pt>
                <c:pt idx="9">
                  <c:v>85</c:v>
                </c:pt>
                <c:pt idx="10">
                  <c:v>84</c:v>
                </c:pt>
                <c:pt idx="11">
                  <c:v>94</c:v>
                </c:pt>
                <c:pt idx="12">
                  <c:v>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777C-43C3-B9F5-37FEDF9322C3}"/>
            </c:ext>
          </c:extLst>
        </c:ser>
        <c:ser>
          <c:idx val="7"/>
          <c:order val="7"/>
          <c:tx>
            <c:strRef>
              <c:f>Sheet1!$N$8</c:f>
              <c:strCache>
                <c:ptCount val="1"/>
                <c:pt idx="0">
                  <c:v>2026 (P)</c:v>
                </c:pt>
              </c:strCache>
            </c:strRef>
          </c:tx>
          <c:spPr>
            <a:ln w="28575" cap="rnd">
              <a:solidFill>
                <a:srgbClr val="EA6C16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Sheet1!$F$9:$F$21</c:f>
              <c:strCache>
                <c:ptCount val="13"/>
                <c:pt idx="0">
                  <c:v>PMS</c:v>
                </c:pt>
                <c:pt idx="1">
                  <c:v>CMI</c:v>
                </c:pt>
                <c:pt idx="2">
                  <c:v>TimeRec</c:v>
                </c:pt>
                <c:pt idx="3">
                  <c:v>CRM</c:v>
                </c:pt>
                <c:pt idx="4">
                  <c:v>Intranet</c:v>
                </c:pt>
                <c:pt idx="5">
                  <c:v>DMS</c:v>
                </c:pt>
                <c:pt idx="6">
                  <c:v>Phone</c:v>
                </c:pt>
                <c:pt idx="7">
                  <c:v>MDM</c:v>
                </c:pt>
                <c:pt idx="8">
                  <c:v>HR</c:v>
                </c:pt>
                <c:pt idx="9">
                  <c:v>ServiceDesk</c:v>
                </c:pt>
                <c:pt idx="10">
                  <c:v>VidConf</c:v>
                </c:pt>
                <c:pt idx="11">
                  <c:v>Email</c:v>
                </c:pt>
                <c:pt idx="12">
                  <c:v>EmailSec</c:v>
                </c:pt>
              </c:strCache>
            </c:strRef>
          </c:cat>
          <c:val>
            <c:numRef>
              <c:f>Sheet1!$N$9:$N$21</c:f>
              <c:numCache>
                <c:formatCode>General</c:formatCode>
                <c:ptCount val="13"/>
                <c:pt idx="0">
                  <c:v>26</c:v>
                </c:pt>
                <c:pt idx="1">
                  <c:v>46</c:v>
                </c:pt>
                <c:pt idx="2">
                  <c:v>73</c:v>
                </c:pt>
                <c:pt idx="3">
                  <c:v>66</c:v>
                </c:pt>
                <c:pt idx="4">
                  <c:v>85</c:v>
                </c:pt>
                <c:pt idx="5">
                  <c:v>69</c:v>
                </c:pt>
                <c:pt idx="6">
                  <c:v>72</c:v>
                </c:pt>
                <c:pt idx="7">
                  <c:v>78</c:v>
                </c:pt>
                <c:pt idx="8">
                  <c:v>89</c:v>
                </c:pt>
                <c:pt idx="9">
                  <c:v>91</c:v>
                </c:pt>
                <c:pt idx="10">
                  <c:v>85</c:v>
                </c:pt>
                <c:pt idx="11">
                  <c:v>93</c:v>
                </c:pt>
                <c:pt idx="12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777C-43C3-B9F5-37FEDF9322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77621919"/>
        <c:axId val="163332319"/>
      </c:lineChart>
      <c:catAx>
        <c:axId val="6776219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332319"/>
        <c:crosses val="autoZero"/>
        <c:auto val="1"/>
        <c:lblAlgn val="ctr"/>
        <c:lblOffset val="100"/>
        <c:noMultiLvlLbl val="0"/>
      </c:catAx>
      <c:valAx>
        <c:axId val="163332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76219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MDM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Sheet1!$Q$33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Sheet1!$R$32:$X$32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Sheet1!$R$33:$X$33</c:f>
              <c:numCache>
                <c:formatCode>General</c:formatCode>
                <c:ptCount val="7"/>
                <c:pt idx="0">
                  <c:v>27</c:v>
                </c:pt>
                <c:pt idx="1">
                  <c:v>63</c:v>
                </c:pt>
                <c:pt idx="2">
                  <c:v>62</c:v>
                </c:pt>
                <c:pt idx="3">
                  <c:v>71</c:v>
                </c:pt>
                <c:pt idx="4">
                  <c:v>78</c:v>
                </c:pt>
                <c:pt idx="5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CE-4637-94D3-6420119EFF16}"/>
            </c:ext>
          </c:extLst>
        </c:ser>
        <c:ser>
          <c:idx val="1"/>
          <c:order val="1"/>
          <c:tx>
            <c:strRef>
              <c:f>Sheet1!$Q$34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Sheet1!$R$32:$X$32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Sheet1!$R$34:$X$34</c:f>
              <c:numCache>
                <c:formatCode>General</c:formatCode>
                <c:ptCount val="7"/>
                <c:pt idx="5">
                  <c:v>93</c:v>
                </c:pt>
                <c:pt idx="6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CE-4637-94D3-6420119EFF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9607360"/>
        <c:axId val="829609280"/>
      </c:barChart>
      <c:catAx>
        <c:axId val="829607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9609280"/>
        <c:crosses val="autoZero"/>
        <c:auto val="1"/>
        <c:lblAlgn val="ctr"/>
        <c:lblOffset val="100"/>
        <c:noMultiLvlLbl val="0"/>
      </c:catAx>
      <c:valAx>
        <c:axId val="82960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9607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Sheet1!$Q$53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Sheet1!$R$52:$X$52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Sheet1!$R$53:$X$53</c:f>
              <c:numCache>
                <c:formatCode>General</c:formatCode>
                <c:ptCount val="7"/>
                <c:pt idx="0">
                  <c:v>57</c:v>
                </c:pt>
                <c:pt idx="1">
                  <c:v>60</c:v>
                </c:pt>
                <c:pt idx="2">
                  <c:v>73</c:v>
                </c:pt>
                <c:pt idx="3">
                  <c:v>75</c:v>
                </c:pt>
                <c:pt idx="4">
                  <c:v>79</c:v>
                </c:pt>
                <c:pt idx="5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AA-4322-A728-2CB833B1DF13}"/>
            </c:ext>
          </c:extLst>
        </c:ser>
        <c:ser>
          <c:idx val="1"/>
          <c:order val="1"/>
          <c:tx>
            <c:strRef>
              <c:f>Sheet1!$Q$54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Sheet1!$R$52:$X$52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Sheet1!$R$54:$X$54</c:f>
              <c:numCache>
                <c:formatCode>General</c:formatCode>
                <c:ptCount val="7"/>
                <c:pt idx="5">
                  <c:v>88</c:v>
                </c:pt>
                <c:pt idx="6">
                  <c:v>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AA-4322-A728-2CB833B1DF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8195168"/>
        <c:axId val="628192768"/>
      </c:barChart>
      <c:catAx>
        <c:axId val="62819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8192768"/>
        <c:crosses val="autoZero"/>
        <c:auto val="1"/>
        <c:lblAlgn val="ctr"/>
        <c:lblOffset val="100"/>
        <c:noMultiLvlLbl val="0"/>
      </c:catAx>
      <c:valAx>
        <c:axId val="62819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819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Service Desk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Sheet1!$Q$49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Sheet1!$R$48:$X$48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Sheet1!$R$49:$X$49</c:f>
              <c:numCache>
                <c:formatCode>General</c:formatCode>
                <c:ptCount val="7"/>
                <c:pt idx="0">
                  <c:v>56</c:v>
                </c:pt>
                <c:pt idx="1">
                  <c:v>66</c:v>
                </c:pt>
                <c:pt idx="2">
                  <c:v>63</c:v>
                </c:pt>
                <c:pt idx="3">
                  <c:v>69</c:v>
                </c:pt>
                <c:pt idx="4">
                  <c:v>70</c:v>
                </c:pt>
                <c:pt idx="5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11-4703-B3CB-FB59A8F88B6A}"/>
            </c:ext>
          </c:extLst>
        </c:ser>
        <c:ser>
          <c:idx val="1"/>
          <c:order val="1"/>
          <c:tx>
            <c:strRef>
              <c:f>Sheet1!$Q$50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Sheet1!$R$48:$X$48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Sheet1!$R$50:$X$50</c:f>
              <c:numCache>
                <c:formatCode>General</c:formatCode>
                <c:ptCount val="7"/>
                <c:pt idx="5">
                  <c:v>85</c:v>
                </c:pt>
                <c:pt idx="6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11-4703-B3CB-FB59A8F88B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4070800"/>
        <c:axId val="824072720"/>
      </c:barChart>
      <c:catAx>
        <c:axId val="82407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072720"/>
        <c:crosses val="autoZero"/>
        <c:auto val="1"/>
        <c:lblAlgn val="ctr"/>
        <c:lblOffset val="100"/>
        <c:noMultiLvlLbl val="0"/>
      </c:catAx>
      <c:valAx>
        <c:axId val="824072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407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VidConf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Sheet1!$Q$41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Sheet1!$R$40:$X$40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Sheet1!$R$41:$X$41</c:f>
              <c:numCache>
                <c:formatCode>General</c:formatCode>
                <c:ptCount val="7"/>
                <c:pt idx="0">
                  <c:v>40</c:v>
                </c:pt>
                <c:pt idx="1">
                  <c:v>68</c:v>
                </c:pt>
                <c:pt idx="2">
                  <c:v>73</c:v>
                </c:pt>
                <c:pt idx="3">
                  <c:v>73</c:v>
                </c:pt>
                <c:pt idx="4">
                  <c:v>78</c:v>
                </c:pt>
                <c:pt idx="5">
                  <c:v>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23-4D2B-BE1A-FC9C7FB4E722}"/>
            </c:ext>
          </c:extLst>
        </c:ser>
        <c:ser>
          <c:idx val="1"/>
          <c:order val="1"/>
          <c:tx>
            <c:strRef>
              <c:f>Sheet1!$Q$42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Sheet1!$R$40:$X$40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Sheet1!$R$42:$X$42</c:f>
              <c:numCache>
                <c:formatCode>General</c:formatCode>
                <c:ptCount val="7"/>
                <c:pt idx="5">
                  <c:v>84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23-4D2B-BE1A-FC9C7FB4E7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0574288"/>
        <c:axId val="620576688"/>
      </c:barChart>
      <c:catAx>
        <c:axId val="62057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0576688"/>
        <c:crosses val="autoZero"/>
        <c:auto val="1"/>
        <c:lblAlgn val="ctr"/>
        <c:lblOffset val="100"/>
        <c:noMultiLvlLbl val="0"/>
      </c:catAx>
      <c:valAx>
        <c:axId val="6205766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057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EMail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Sheet1!$Q$37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Sheet1!$R$36:$X$36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Sheet1!$R$37:$X$37</c:f>
              <c:numCache>
                <c:formatCode>General</c:formatCode>
                <c:ptCount val="7"/>
                <c:pt idx="0">
                  <c:v>28</c:v>
                </c:pt>
                <c:pt idx="1">
                  <c:v>62</c:v>
                </c:pt>
                <c:pt idx="2">
                  <c:v>59</c:v>
                </c:pt>
                <c:pt idx="3">
                  <c:v>62</c:v>
                </c:pt>
                <c:pt idx="4">
                  <c:v>78</c:v>
                </c:pt>
                <c:pt idx="5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64-4CBA-840D-AA33EA17DEEF}"/>
            </c:ext>
          </c:extLst>
        </c:ser>
        <c:ser>
          <c:idx val="1"/>
          <c:order val="1"/>
          <c:tx>
            <c:strRef>
              <c:f>Sheet1!$Q$38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Sheet1!$R$36:$X$36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Sheet1!$R$38:$X$38</c:f>
              <c:numCache>
                <c:formatCode>General</c:formatCode>
                <c:ptCount val="7"/>
                <c:pt idx="5">
                  <c:v>94</c:v>
                </c:pt>
                <c:pt idx="6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64-4CBA-840D-AA33EA17D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0935344"/>
        <c:axId val="820939664"/>
      </c:barChart>
      <c:catAx>
        <c:axId val="820935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0939664"/>
        <c:crosses val="autoZero"/>
        <c:auto val="1"/>
        <c:lblAlgn val="ctr"/>
        <c:lblOffset val="100"/>
        <c:noMultiLvlLbl val="0"/>
      </c:catAx>
      <c:valAx>
        <c:axId val="82093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093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Email Security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Sheet1!$Q$57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Sheet1!$R$56:$X$56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Sheet1!$R$57:$X$57</c:f>
              <c:numCache>
                <c:formatCode>General</c:formatCode>
                <c:ptCount val="7"/>
                <c:pt idx="0">
                  <c:v>85</c:v>
                </c:pt>
                <c:pt idx="1">
                  <c:v>85</c:v>
                </c:pt>
                <c:pt idx="2">
                  <c:v>89</c:v>
                </c:pt>
                <c:pt idx="3">
                  <c:v>92</c:v>
                </c:pt>
                <c:pt idx="4">
                  <c:v>91</c:v>
                </c:pt>
                <c:pt idx="5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E0-483B-A0C8-4AF28E1FF1A1}"/>
            </c:ext>
          </c:extLst>
        </c:ser>
        <c:ser>
          <c:idx val="1"/>
          <c:order val="1"/>
          <c:tx>
            <c:strRef>
              <c:f>Sheet1!$Q$58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Sheet1!$R$56:$X$56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Sheet1!$R$58:$X$58</c:f>
              <c:numCache>
                <c:formatCode>General</c:formatCode>
                <c:ptCount val="7"/>
                <c:pt idx="5">
                  <c:v>92</c:v>
                </c:pt>
                <c:pt idx="6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E0-483B-A0C8-4AF28E1FF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1250256"/>
        <c:axId val="821251216"/>
      </c:barChart>
      <c:catAx>
        <c:axId val="82125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1251216"/>
        <c:crosses val="autoZero"/>
        <c:auto val="1"/>
        <c:lblAlgn val="ctr"/>
        <c:lblOffset val="100"/>
        <c:noMultiLvlLbl val="0"/>
      </c:catAx>
      <c:valAx>
        <c:axId val="821251216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1250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PMS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Sheet1!$Q$9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Sheet1!$R$8:$X$8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Sheet1!$R$9:$X$9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25-425F-8CAF-B863AD2CABF9}"/>
            </c:ext>
          </c:extLst>
        </c:ser>
        <c:ser>
          <c:idx val="1"/>
          <c:order val="1"/>
          <c:tx>
            <c:strRef>
              <c:f>Sheet1!$Q$10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Sheet1!$R$8:$X$8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Sheet1!$R$10:$X$10</c:f>
              <c:numCache>
                <c:formatCode>General</c:formatCode>
                <c:ptCount val="7"/>
                <c:pt idx="5">
                  <c:v>23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25-425F-8CAF-B863AD2CAB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9798080"/>
        <c:axId val="809802880"/>
      </c:barChart>
      <c:catAx>
        <c:axId val="80979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802880"/>
        <c:crosses val="autoZero"/>
        <c:auto val="1"/>
        <c:lblAlgn val="ctr"/>
        <c:lblOffset val="100"/>
        <c:noMultiLvlLbl val="0"/>
      </c:catAx>
      <c:valAx>
        <c:axId val="809802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798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PMS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Sheet1!$Q$9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Sheet1!$R$8:$X$8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Sheet1!$R$9:$X$9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C7-4F2B-908D-AC0FA843C749}"/>
            </c:ext>
          </c:extLst>
        </c:ser>
        <c:ser>
          <c:idx val="1"/>
          <c:order val="1"/>
          <c:tx>
            <c:strRef>
              <c:f>Sheet1!$Q$10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Sheet1!$R$8:$X$8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Sheet1!$R$10:$X$10</c:f>
              <c:numCache>
                <c:formatCode>General</c:formatCode>
                <c:ptCount val="7"/>
                <c:pt idx="5">
                  <c:v>23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C7-4F2B-908D-AC0FA843C7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9798080"/>
        <c:axId val="809802880"/>
      </c:barChart>
      <c:catAx>
        <c:axId val="80979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802880"/>
        <c:crosses val="autoZero"/>
        <c:auto val="1"/>
        <c:lblAlgn val="ctr"/>
        <c:lblOffset val="100"/>
        <c:noMultiLvlLbl val="0"/>
      </c:catAx>
      <c:valAx>
        <c:axId val="809802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798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CMI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Sheet1!$Q$13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Sheet1!$R$12:$X$12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Sheet1!$R$13:$X$13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12</c:v>
                </c:pt>
                <c:pt idx="3">
                  <c:v>17</c:v>
                </c:pt>
                <c:pt idx="4">
                  <c:v>19</c:v>
                </c:pt>
                <c:pt idx="5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22-4694-A3E8-64913D02C075}"/>
            </c:ext>
          </c:extLst>
        </c:ser>
        <c:ser>
          <c:idx val="1"/>
          <c:order val="1"/>
          <c:tx>
            <c:strRef>
              <c:f>Sheet1!$Q$14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Sheet1!$R$12:$X$12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Sheet1!$R$14:$X$14</c:f>
              <c:numCache>
                <c:formatCode>General</c:formatCode>
                <c:ptCount val="7"/>
                <c:pt idx="5">
                  <c:v>54</c:v>
                </c:pt>
                <c:pt idx="6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22-4694-A3E8-64913D02C0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3040864"/>
        <c:axId val="823061984"/>
      </c:barChart>
      <c:catAx>
        <c:axId val="82304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061984"/>
        <c:crosses val="autoZero"/>
        <c:auto val="1"/>
        <c:lblAlgn val="ctr"/>
        <c:lblOffset val="100"/>
        <c:noMultiLvlLbl val="0"/>
      </c:catAx>
      <c:valAx>
        <c:axId val="8230619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040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Time Rec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Sheet1!$Q$21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Sheet1!$R$20:$X$20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Sheet1!$R$21:$X$21</c:f>
              <c:numCache>
                <c:formatCode>General</c:formatCode>
                <c:ptCount val="7"/>
                <c:pt idx="0">
                  <c:v>16</c:v>
                </c:pt>
                <c:pt idx="1">
                  <c:v>16</c:v>
                </c:pt>
                <c:pt idx="2">
                  <c:v>23</c:v>
                </c:pt>
                <c:pt idx="3">
                  <c:v>30</c:v>
                </c:pt>
                <c:pt idx="4">
                  <c:v>43</c:v>
                </c:pt>
                <c:pt idx="5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5B-40B2-9B5C-DB02E5938A0C}"/>
            </c:ext>
          </c:extLst>
        </c:ser>
        <c:ser>
          <c:idx val="1"/>
          <c:order val="1"/>
          <c:tx>
            <c:strRef>
              <c:f>Sheet1!$Q$22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Sheet1!$R$20:$X$20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Sheet1!$R$22:$X$22</c:f>
              <c:numCache>
                <c:formatCode>General</c:formatCode>
                <c:ptCount val="7"/>
                <c:pt idx="5">
                  <c:v>68</c:v>
                </c:pt>
                <c:pt idx="6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5B-40B2-9B5C-DB02E5938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5676224"/>
        <c:axId val="805676704"/>
      </c:barChart>
      <c:catAx>
        <c:axId val="80567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676704"/>
        <c:crosses val="autoZero"/>
        <c:auto val="1"/>
        <c:lblAlgn val="ctr"/>
        <c:lblOffset val="100"/>
        <c:noMultiLvlLbl val="0"/>
      </c:catAx>
      <c:valAx>
        <c:axId val="8056767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67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CRM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Sheet1!$Q$25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Sheet1!$R$24:$X$24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Sheet1!$R$25:$X$25</c:f>
              <c:numCache>
                <c:formatCode>General</c:formatCode>
                <c:ptCount val="7"/>
                <c:pt idx="0">
                  <c:v>18</c:v>
                </c:pt>
                <c:pt idx="1">
                  <c:v>22</c:v>
                </c:pt>
                <c:pt idx="2">
                  <c:v>22</c:v>
                </c:pt>
                <c:pt idx="3">
                  <c:v>32</c:v>
                </c:pt>
                <c:pt idx="4">
                  <c:v>37</c:v>
                </c:pt>
                <c:pt idx="5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75-4C27-8489-BFADFBC3A4FC}"/>
            </c:ext>
          </c:extLst>
        </c:ser>
        <c:ser>
          <c:idx val="1"/>
          <c:order val="1"/>
          <c:tx>
            <c:strRef>
              <c:f>Sheet1!$Q$26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Sheet1!$R$24:$X$24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Sheet1!$R$26:$X$26</c:f>
              <c:numCache>
                <c:formatCode>General</c:formatCode>
                <c:ptCount val="7"/>
                <c:pt idx="5">
                  <c:v>58</c:v>
                </c:pt>
                <c:pt idx="6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75-4C27-8489-BFADFBC3A4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4456144"/>
        <c:axId val="834456624"/>
      </c:barChart>
      <c:catAx>
        <c:axId val="83445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4456624"/>
        <c:crosses val="autoZero"/>
        <c:auto val="1"/>
        <c:lblAlgn val="ctr"/>
        <c:lblOffset val="100"/>
        <c:noMultiLvlLbl val="0"/>
      </c:catAx>
      <c:valAx>
        <c:axId val="83445662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445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Intranet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Sheet1!$Q$45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Sheet1!$R$44:$X$44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Sheet1!$R$45:$X$45</c:f>
              <c:numCache>
                <c:formatCode>General</c:formatCode>
                <c:ptCount val="7"/>
                <c:pt idx="0">
                  <c:v>43</c:v>
                </c:pt>
                <c:pt idx="1">
                  <c:v>53</c:v>
                </c:pt>
                <c:pt idx="2">
                  <c:v>56</c:v>
                </c:pt>
                <c:pt idx="3">
                  <c:v>59</c:v>
                </c:pt>
                <c:pt idx="4">
                  <c:v>60</c:v>
                </c:pt>
                <c:pt idx="5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6-4820-ACA5-A48C0A8C088E}"/>
            </c:ext>
          </c:extLst>
        </c:ser>
        <c:ser>
          <c:idx val="1"/>
          <c:order val="1"/>
          <c:tx>
            <c:strRef>
              <c:f>Sheet1!$Q$46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Sheet1!$R$44:$X$44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Sheet1!$R$46:$X$46</c:f>
              <c:numCache>
                <c:formatCode>General</c:formatCode>
                <c:ptCount val="7"/>
                <c:pt idx="5">
                  <c:v>86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A6-4820-ACA5-A48C0A8C0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5675264"/>
        <c:axId val="805677184"/>
      </c:barChart>
      <c:catAx>
        <c:axId val="80567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677184"/>
        <c:crosses val="autoZero"/>
        <c:auto val="1"/>
        <c:lblAlgn val="ctr"/>
        <c:lblOffset val="100"/>
        <c:noMultiLvlLbl val="0"/>
      </c:catAx>
      <c:valAx>
        <c:axId val="805677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5675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DMS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Sheet1!$Q$29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Sheet1!$R$28:$X$28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Sheet1!$R$29:$X$29</c:f>
              <c:numCache>
                <c:formatCode>General</c:formatCode>
                <c:ptCount val="7"/>
                <c:pt idx="0">
                  <c:v>22</c:v>
                </c:pt>
                <c:pt idx="1">
                  <c:v>33</c:v>
                </c:pt>
                <c:pt idx="2">
                  <c:v>35</c:v>
                </c:pt>
                <c:pt idx="3">
                  <c:v>42</c:v>
                </c:pt>
                <c:pt idx="4">
                  <c:v>54</c:v>
                </c:pt>
                <c:pt idx="5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21-45F6-99BA-DF41C5F31091}"/>
            </c:ext>
          </c:extLst>
        </c:ser>
        <c:ser>
          <c:idx val="1"/>
          <c:order val="1"/>
          <c:tx>
            <c:strRef>
              <c:f>Sheet1!$Q$30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Sheet1!$R$28:$X$28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Sheet1!$R$30:$X$30</c:f>
              <c:numCache>
                <c:formatCode>General</c:formatCode>
                <c:ptCount val="7"/>
                <c:pt idx="5">
                  <c:v>80</c:v>
                </c:pt>
                <c:pt idx="6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21-45F6-99BA-DF41C5F31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07546928"/>
        <c:axId val="907547408"/>
      </c:barChart>
      <c:catAx>
        <c:axId val="907546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547408"/>
        <c:crosses val="autoZero"/>
        <c:auto val="1"/>
        <c:lblAlgn val="ctr"/>
        <c:lblOffset val="100"/>
        <c:noMultiLvlLbl val="0"/>
      </c:catAx>
      <c:valAx>
        <c:axId val="907547408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7546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Telephony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Sheet1!$Q$17</c:f>
              <c:strCache>
                <c:ptCount val="1"/>
                <c:pt idx="0">
                  <c:v>Actual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Sheet1!$R$16:$X$16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Sheet1!$R$17:$X$17</c:f>
              <c:numCache>
                <c:formatCode>General</c:formatCode>
                <c:ptCount val="7"/>
                <c:pt idx="0">
                  <c:v>12</c:v>
                </c:pt>
                <c:pt idx="1">
                  <c:v>39</c:v>
                </c:pt>
                <c:pt idx="2">
                  <c:v>38</c:v>
                </c:pt>
                <c:pt idx="3">
                  <c:v>49</c:v>
                </c:pt>
                <c:pt idx="4">
                  <c:v>61</c:v>
                </c:pt>
                <c:pt idx="5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B2-4CBC-B853-11DD8FAA9C9C}"/>
            </c:ext>
          </c:extLst>
        </c:ser>
        <c:ser>
          <c:idx val="1"/>
          <c:order val="1"/>
          <c:tx>
            <c:strRef>
              <c:f>Sheet1!$Q$18</c:f>
              <c:strCache>
                <c:ptCount val="1"/>
                <c:pt idx="0">
                  <c:v>Predicted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Sheet1!$R$16:$X$16</c:f>
              <c:numCache>
                <c:formatCode>General</c:formatCode>
                <c:ptCount val="7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</c:numCache>
            </c:numRef>
          </c:cat>
          <c:val>
            <c:numRef>
              <c:f>Sheet1!$R$18:$X$18</c:f>
              <c:numCache>
                <c:formatCode>General</c:formatCode>
                <c:ptCount val="7"/>
                <c:pt idx="5">
                  <c:v>75</c:v>
                </c:pt>
                <c:pt idx="6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B2-4CBC-B853-11DD8FAA9C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3029824"/>
        <c:axId val="823021184"/>
      </c:barChart>
      <c:catAx>
        <c:axId val="82302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021184"/>
        <c:crosses val="autoZero"/>
        <c:auto val="1"/>
        <c:lblAlgn val="ctr"/>
        <c:lblOffset val="100"/>
        <c:noMultiLvlLbl val="0"/>
      </c:catAx>
      <c:valAx>
        <c:axId val="8230211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302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7EB0C-2594-554A-A41D-3868BB50E187}" type="datetimeFigureOut">
              <a:rPr lang="en-US" smtClean="0"/>
              <a:t>7/31/2025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6F972-F2E9-8B49-A075-934B5E70B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ndard.co.uk/news/science/ai-energy-supply-power-grid-dark-data-b1212279.html" TargetMode="External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ndard.co.uk/news/science/ai-energy-supply-power-grid-dark-data-b1212279.html" TargetMode="External"/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19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1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this explanation slide, run through the next sequence very quickly – results will be available online to download if people want to look at the detail.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59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end of the G100 deck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43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only required for the G200 deck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0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E946F-DD02-7C47-C4BF-9646C0382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41D26A-F42B-92BA-953F-170E21469C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4C7394-4FD9-5A8A-7CD2-913BC54885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effectLst/>
                <a:latin typeface="Aptos"/>
                <a:ea typeface="Times New Roman" panose="02020603050405020304" pitchFamily="18" charset="0"/>
                <a:cs typeface="Aptos"/>
              </a:rPr>
              <a:t>ESG - cost of LLMs, reliance on Nvidia, Ireland using 20% of energy on data centres, Microsoft in 2023 ran out of capacity to sell Azure, water shortages affecting communities nearby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D404B-5D78-202D-909E-FBBE810179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17A221-4273-46F3-ACF7-29D37267E86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3148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503C88-5F34-0CB7-2A34-823628AC3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9D7AFD-B4D7-22BB-27C4-8C3472E0E4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A2FBF0-801A-2555-FEEE-96028756C4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Low-carbon plan intends to use natural gas only when renewable sources struggle to cope with high demand. </a:t>
            </a:r>
          </a:p>
          <a:p>
            <a:r>
              <a:rPr lang="en-GB" dirty="0"/>
              <a:t>But AI’s power demands are so high that no one thinks we are likely to meet that target any time soon – see Standard article:</a:t>
            </a:r>
          </a:p>
          <a:p>
            <a:r>
              <a:rPr lang="en-GB" sz="1200" dirty="0">
                <a:latin typeface="+mn-lt"/>
                <a:hlinkClick r:id="rId3"/>
              </a:rPr>
              <a:t>How the AI boom and dark data are eating up our energy supply | The Standard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4CA659-1A78-75EC-6FD4-0EFAC20162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17A221-4273-46F3-ACF7-29D37267E86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803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Further reading: </a:t>
            </a:r>
            <a:r>
              <a:rPr lang="en-GB" dirty="0">
                <a:hlinkClick r:id="rId3"/>
              </a:rPr>
              <a:t>How the AI boom and dark data are eating up our energy supply | The Standard</a:t>
            </a:r>
            <a:r>
              <a:rPr lang="en-GB" dirty="0"/>
              <a:t> and work of Aoife Foley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68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only required for the G200 deck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46F972-F2E9-8B49-A075-934B5E70BA8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2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75CCE-7D98-9A47-EB0A-E41BDF4A6E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9558" r="9558"/>
          <a:stretch/>
        </p:blipFill>
        <p:spPr>
          <a:xfrm>
            <a:off x="1878294" y="1382812"/>
            <a:ext cx="8435411" cy="5475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10A38B-7721-703C-5A27-5D6803F59D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15392" y="2772180"/>
            <a:ext cx="6561214" cy="17851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500" spc="-15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861AE-EEE5-A4C4-90EE-943F3AA4F8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2" y="5458039"/>
            <a:ext cx="8435411" cy="714644"/>
          </a:xfrm>
        </p:spPr>
        <p:txBody>
          <a:bodyPr>
            <a:normAutofit/>
          </a:bodyPr>
          <a:lstStyle>
            <a:lvl1pPr marL="0" indent="0" algn="ctr">
              <a:buNone/>
              <a:defRPr sz="16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166FB1-2372-0B5D-E125-068F120C6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607885" cy="158565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16149F-A17D-A5FE-F42D-6E7F1BE7F149}"/>
              </a:ext>
            </a:extLst>
          </p:cNvPr>
          <p:cNvSpPr/>
          <p:nvPr userDrawn="1"/>
        </p:nvSpPr>
        <p:spPr>
          <a:xfrm>
            <a:off x="11355184" y="0"/>
            <a:ext cx="836815" cy="839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4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5BBAEB-5D3B-78C5-1F05-21EC9CB5A29F}"/>
              </a:ext>
            </a:extLst>
          </p:cNvPr>
          <p:cNvSpPr/>
          <p:nvPr userDrawn="1"/>
        </p:nvSpPr>
        <p:spPr>
          <a:xfrm>
            <a:off x="0" y="0"/>
            <a:ext cx="12192000" cy="46574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0"/>
            <a:ext cx="12192000" cy="465745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48538-84B6-1A71-4CA2-8700D2AB90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7487" y="523278"/>
            <a:ext cx="6160353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2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13047-176A-4CCE-AFDD-FA96040257A2}"/>
              </a:ext>
            </a:extLst>
          </p:cNvPr>
          <p:cNvSpPr/>
          <p:nvPr userDrawn="1"/>
        </p:nvSpPr>
        <p:spPr>
          <a:xfrm>
            <a:off x="5136023" y="871405"/>
            <a:ext cx="7056466" cy="522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6267" y="871404"/>
            <a:ext cx="7055977" cy="522174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6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0">
            <a:extLst>
              <a:ext uri="{FF2B5EF4-FFF2-40B4-BE49-F238E27FC236}">
                <a16:creationId xmlns:a16="http://schemas.microsoft.com/office/drawing/2014/main" id="{3395CB18-F4F6-2DB6-2C43-C92CD39ACA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341153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7875791" y="173697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1728591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616267" y="1728590"/>
            <a:ext cx="2642075" cy="25161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616268" y="1741338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599747" y="3886786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870071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7875792" y="1736971"/>
            <a:ext cx="2642075" cy="248905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8853218" y="3882419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74127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674125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9C0CBBC-0F08-E3FF-CFFA-CA2915AFA30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803146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934E05DD-D03A-BF36-BA3C-378716C3CA0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803144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F63FC638-940E-B78B-DE34-46C18F5639F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32163" y="4766617"/>
            <a:ext cx="2585706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4F16A6D6-E474-50A9-5DB6-A9C027D94C6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932161" y="5112624"/>
            <a:ext cx="2585706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0852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140780" y="2167434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140780" y="2175458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1921864" y="4020161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641096"/>
            <a:ext cx="12192000" cy="6899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US" sz="36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66B31CA0-651D-E2BF-4EBA-E5691BD4997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140780" y="4766617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58B9D85E-AB19-F339-DD2C-DF7F093814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0778" y="5112624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3695277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3695277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5E30047-C461-59C3-663C-D0AA5FC7BBD4}"/>
              </a:ext>
            </a:extLst>
          </p:cNvPr>
          <p:cNvSpPr/>
          <p:nvPr userDrawn="1"/>
        </p:nvSpPr>
        <p:spPr>
          <a:xfrm>
            <a:off x="4476361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95277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695275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6249776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6249776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77257BE-4824-BEC3-C245-2BD0A5989BCF}"/>
              </a:ext>
            </a:extLst>
          </p:cNvPr>
          <p:cNvSpPr/>
          <p:nvPr userDrawn="1"/>
        </p:nvSpPr>
        <p:spPr>
          <a:xfrm>
            <a:off x="7030860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49776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49774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8804272" y="2181778"/>
            <a:ext cx="2181268" cy="20773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8804272" y="2189802"/>
            <a:ext cx="2181267" cy="205493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09595FF-06BA-4243-CD9B-25D46AD3B594}"/>
              </a:ext>
            </a:extLst>
          </p:cNvPr>
          <p:cNvSpPr/>
          <p:nvPr userDrawn="1"/>
        </p:nvSpPr>
        <p:spPr>
          <a:xfrm>
            <a:off x="9585356" y="4034505"/>
            <a:ext cx="484829" cy="484829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804272" y="4780961"/>
            <a:ext cx="2181267" cy="27555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buNone/>
              <a:defRPr lang="en-US" sz="14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04270" y="5126968"/>
            <a:ext cx="2181267" cy="95251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 lang="en-US" sz="11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1216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99FF7D5-464E-CFB3-2460-CD6B90B9E6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6981" y="3123043"/>
            <a:ext cx="3319531" cy="689993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lang="en-US" sz="4400" b="1" i="0" kern="1200" smtClean="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r>
              <a:rPr lang="en-US" dirty="0"/>
              <a:t>SPEAKERS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DE20ED0-4A31-12EC-F794-51AFC9D0D39C}"/>
              </a:ext>
            </a:extLst>
          </p:cNvPr>
          <p:cNvSpPr/>
          <p:nvPr userDrawn="1"/>
        </p:nvSpPr>
        <p:spPr>
          <a:xfrm>
            <a:off x="4871840" y="819822"/>
            <a:ext cx="1706018" cy="16212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F18724FF-8450-19CD-1AC7-563BE8FA13F0}"/>
              </a:ext>
            </a:extLst>
          </p:cNvPr>
          <p:cNvSpPr>
            <a:spLocks noGrp="1"/>
          </p:cNvSpPr>
          <p:nvPr>
            <p:ph type="pic" idx="24"/>
          </p:nvPr>
        </p:nvSpPr>
        <p:spPr>
          <a:xfrm>
            <a:off x="4871839" y="819822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4F9E9DAC-8B99-C025-B898-5340E13CA1B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87184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4DFACC6C-7982-81BE-34E9-65AD89FC8F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87183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7FF1DD-CD60-4476-04EE-1A599164723D}"/>
              </a:ext>
            </a:extLst>
          </p:cNvPr>
          <p:cNvSpPr/>
          <p:nvPr userDrawn="1"/>
        </p:nvSpPr>
        <p:spPr>
          <a:xfrm>
            <a:off x="7163389" y="819820"/>
            <a:ext cx="1706019" cy="162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2">
            <a:extLst>
              <a:ext uri="{FF2B5EF4-FFF2-40B4-BE49-F238E27FC236}">
                <a16:creationId xmlns:a16="http://schemas.microsoft.com/office/drawing/2014/main" id="{F0D5668E-FDAB-4CF4-0DE8-36BCA07E72A2}"/>
              </a:ext>
            </a:extLst>
          </p:cNvPr>
          <p:cNvSpPr>
            <a:spLocks noGrp="1"/>
          </p:cNvSpPr>
          <p:nvPr>
            <p:ph type="pic" idx="27"/>
          </p:nvPr>
        </p:nvSpPr>
        <p:spPr>
          <a:xfrm>
            <a:off x="7163390" y="819822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BAEDB051-A4BE-9604-D4C9-760C5DF03B0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63390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CC963A03-58FE-BF09-4D19-6F61DE13D76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163388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FA33B0-5333-5103-B25E-5A794918E58F}"/>
              </a:ext>
            </a:extLst>
          </p:cNvPr>
          <p:cNvSpPr/>
          <p:nvPr userDrawn="1"/>
        </p:nvSpPr>
        <p:spPr>
          <a:xfrm>
            <a:off x="9449661" y="805478"/>
            <a:ext cx="1706019" cy="1635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246A3B90-092D-3F29-DA4B-A5522A46FA4C}"/>
              </a:ext>
            </a:extLst>
          </p:cNvPr>
          <p:cNvSpPr>
            <a:spLocks noGrp="1"/>
          </p:cNvSpPr>
          <p:nvPr>
            <p:ph type="pic" idx="30"/>
          </p:nvPr>
        </p:nvSpPr>
        <p:spPr>
          <a:xfrm>
            <a:off x="9449662" y="819820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620BDE35-2A95-C8AE-AE78-5C3FCC3F07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449662" y="2584982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E0579043-51C6-7B5C-4EB9-725B94C5C39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449660" y="2845646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4DEFB0-331F-7934-7408-4AAA800B355D}"/>
              </a:ext>
            </a:extLst>
          </p:cNvPr>
          <p:cNvSpPr/>
          <p:nvPr userDrawn="1"/>
        </p:nvSpPr>
        <p:spPr>
          <a:xfrm>
            <a:off x="4871840" y="3759801"/>
            <a:ext cx="1706018" cy="16212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E1E5879B-83D6-03DD-D46A-6FCA4A7F6753}"/>
              </a:ext>
            </a:extLst>
          </p:cNvPr>
          <p:cNvSpPr>
            <a:spLocks noGrp="1"/>
          </p:cNvSpPr>
          <p:nvPr>
            <p:ph type="pic" idx="33"/>
          </p:nvPr>
        </p:nvSpPr>
        <p:spPr>
          <a:xfrm>
            <a:off x="4871839" y="3759801"/>
            <a:ext cx="1706018" cy="160689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BC9460B2-4489-BD1E-E17B-B18002FE6AD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87184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CFC9083C-8F78-2A60-4EE9-B386ED64C0C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87183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D89868-FD98-F0D5-EA39-3BF79DBD5082}"/>
              </a:ext>
            </a:extLst>
          </p:cNvPr>
          <p:cNvSpPr/>
          <p:nvPr userDrawn="1"/>
        </p:nvSpPr>
        <p:spPr>
          <a:xfrm>
            <a:off x="7163389" y="3759799"/>
            <a:ext cx="1706019" cy="162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10259BC4-4659-6BEB-F37E-C82D4DC26DE8}"/>
              </a:ext>
            </a:extLst>
          </p:cNvPr>
          <p:cNvSpPr>
            <a:spLocks noGrp="1"/>
          </p:cNvSpPr>
          <p:nvPr>
            <p:ph type="pic" idx="36"/>
          </p:nvPr>
        </p:nvSpPr>
        <p:spPr>
          <a:xfrm>
            <a:off x="7163390" y="3759801"/>
            <a:ext cx="1706564" cy="160689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A52C527B-5535-35BD-0840-B7E0D097F81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63390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27A56115-94E5-F420-D38B-17F1E81846D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163388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A57DB2-E1C7-3D55-2B35-A57A7138540C}"/>
              </a:ext>
            </a:extLst>
          </p:cNvPr>
          <p:cNvSpPr/>
          <p:nvPr userDrawn="1"/>
        </p:nvSpPr>
        <p:spPr>
          <a:xfrm>
            <a:off x="9449661" y="3745457"/>
            <a:ext cx="1706019" cy="1635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2">
            <a:extLst>
              <a:ext uri="{FF2B5EF4-FFF2-40B4-BE49-F238E27FC236}">
                <a16:creationId xmlns:a16="http://schemas.microsoft.com/office/drawing/2014/main" id="{3FE22750-EFD5-AA81-2B1E-5D11B1857E52}"/>
              </a:ext>
            </a:extLst>
          </p:cNvPr>
          <p:cNvSpPr>
            <a:spLocks noGrp="1"/>
          </p:cNvSpPr>
          <p:nvPr>
            <p:ph type="pic" idx="39"/>
          </p:nvPr>
        </p:nvSpPr>
        <p:spPr>
          <a:xfrm>
            <a:off x="9449662" y="3759799"/>
            <a:ext cx="1688003" cy="160689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AE37F22D-480E-CE08-A290-B8DEB3EF90A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49662" y="5524961"/>
            <a:ext cx="1706018" cy="27555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lang="en-US" sz="1200" b="1" kern="1200" dirty="0" smtClean="0">
                <a:solidFill>
                  <a:schemeClr val="tx1"/>
                </a:solidFill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96033B51-A0D5-D263-C3C2-89DB0CF5998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449660" y="5785625"/>
            <a:ext cx="1706018" cy="6920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lang="en-US" sz="900" kern="1200" dirty="0" smtClean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0448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2BE99D-9988-E77E-91BF-F5BD3143A6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333" r="333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2D836DE-639C-820E-4496-C84AE859A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3" y="4412981"/>
            <a:ext cx="8435411" cy="40011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spc="300">
                <a:solidFill>
                  <a:srgbClr val="A30134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D1B7B1-8B7F-F28C-34F1-222BD3A58E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8" y="2783205"/>
            <a:ext cx="10515600" cy="1325563"/>
          </a:xfrm>
        </p:spPr>
        <p:txBody>
          <a:bodyPr>
            <a:noAutofit/>
          </a:bodyPr>
          <a:lstStyle>
            <a:lvl1pPr algn="ctr">
              <a:defRPr sz="10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1CF65-2970-4D3A-0645-F7ECB24865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691" b="691"/>
          <a:stretch/>
        </p:blipFill>
        <p:spPr>
          <a:xfrm>
            <a:off x="5292057" y="592627"/>
            <a:ext cx="1393223" cy="137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37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6601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91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92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9C64994-CA81-7515-5CCF-F3F8BCB787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4796" y="687221"/>
            <a:ext cx="3810489" cy="24622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000" b="1" spc="300">
                <a:solidFill>
                  <a:srgbClr val="A3013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64" name="Text Placeholder 62">
            <a:extLst>
              <a:ext uri="{FF2B5EF4-FFF2-40B4-BE49-F238E27FC236}">
                <a16:creationId xmlns:a16="http://schemas.microsoft.com/office/drawing/2014/main" id="{080E5E76-8ACC-4197-30DD-EB0FDCA9B1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96" y="945199"/>
            <a:ext cx="8811693" cy="51937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000" b="1" i="0" spc="0">
                <a:solidFill>
                  <a:schemeClr val="tx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229E309C-C510-D0DC-3675-509756D715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08196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083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4885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356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6359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248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849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7686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3197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SFI presentatio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944E61-B4BB-B34E-A309-7414D5FD6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865" y="1462971"/>
            <a:ext cx="11312267" cy="4950776"/>
          </a:xfrm>
          <a:prstGeom prst="rect">
            <a:avLst/>
          </a:prstGeom>
        </p:spPr>
        <p:txBody>
          <a:bodyPr/>
          <a:lstStyle>
            <a:lvl1pPr marL="342835" indent="-342835">
              <a:buClr>
                <a:srgbClr val="F08C07"/>
              </a:buClr>
              <a:buFont typeface=".LucidaGrandeUI"/>
              <a:buChar char="◆"/>
              <a:defRPr sz="2000">
                <a:solidFill>
                  <a:schemeClr val="tx1"/>
                </a:solidFill>
              </a:defRPr>
            </a:lvl1pPr>
            <a:lvl2pPr>
              <a:buClr>
                <a:srgbClr val="F08C07"/>
              </a:buClr>
              <a:defRPr sz="1800">
                <a:solidFill>
                  <a:schemeClr val="tx1"/>
                </a:solidFill>
              </a:defRPr>
            </a:lvl2pPr>
            <a:lvl3pPr>
              <a:buClr>
                <a:srgbClr val="F08C07"/>
              </a:buClr>
              <a:defRPr sz="1400">
                <a:solidFill>
                  <a:schemeClr val="tx1"/>
                </a:solidFill>
              </a:defRPr>
            </a:lvl3pPr>
            <a:lvl4pPr>
              <a:buClr>
                <a:srgbClr val="F08C07"/>
              </a:buClr>
              <a:defRPr sz="1400">
                <a:solidFill>
                  <a:schemeClr val="tx1"/>
                </a:solidFill>
              </a:defRPr>
            </a:lvl4pPr>
            <a:lvl5pPr>
              <a:buClr>
                <a:srgbClr val="F08C07"/>
              </a:buCl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439866" y="394266"/>
            <a:ext cx="9707422" cy="669155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defRPr sz="3000" b="0" baseline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enter page title </a:t>
            </a:r>
            <a:endParaRPr lang="en-US" dirty="0"/>
          </a:p>
        </p:txBody>
      </p:sp>
      <p:pic>
        <p:nvPicPr>
          <p:cNvPr id="20" name="Picture 19" descr="PSFI_LOGO_COLOUR_500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7288" y="5"/>
            <a:ext cx="2044713" cy="1491875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088666" y="6608405"/>
            <a:ext cx="663465" cy="1130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8E996707-E1A5-7E42-818B-00B20710E2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439871" y="6590344"/>
            <a:ext cx="1025600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psfi.org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9866" y="6506313"/>
            <a:ext cx="11312265" cy="0"/>
          </a:xfrm>
          <a:prstGeom prst="line">
            <a:avLst/>
          </a:prstGeom>
          <a:ln w="31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DE15D1D-F227-8A49-B54C-CFD46DDE3C96}"/>
              </a:ext>
            </a:extLst>
          </p:cNvPr>
          <p:cNvSpPr txBox="1"/>
          <p:nvPr userDrawn="1"/>
        </p:nvSpPr>
        <p:spPr>
          <a:xfrm>
            <a:off x="5440286" y="6541835"/>
            <a:ext cx="1271488" cy="246215"/>
          </a:xfrm>
          <a:prstGeom prst="rect">
            <a:avLst/>
          </a:prstGeom>
          <a:noFill/>
        </p:spPr>
        <p:txBody>
          <a:bodyPr wrap="none" lIns="91433" tIns="45717" rIns="91433" bIns="45717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000" dirty="0">
                <a:solidFill>
                  <a:schemeClr val="tx2"/>
                </a:solidFill>
                <a:latin typeface="Calibri" pitchFamily="1" charset="0"/>
                <a:ea typeface="Calibri" pitchFamily="1" charset="0"/>
                <a:cs typeface="Calibri" pitchFamily="1" charset="0"/>
              </a:rPr>
              <a:t>© Derek Klyhn, 2024</a:t>
            </a:r>
          </a:p>
        </p:txBody>
      </p:sp>
    </p:spTree>
    <p:extLst>
      <p:ext uri="{BB962C8B-B14F-4D97-AF65-F5344CB8AC3E}">
        <p14:creationId xmlns:p14="http://schemas.microsoft.com/office/powerpoint/2010/main" val="29046645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13047-176A-4CCE-AFDD-FA96040257A2}"/>
              </a:ext>
            </a:extLst>
          </p:cNvPr>
          <p:cNvSpPr/>
          <p:nvPr userDrawn="1"/>
        </p:nvSpPr>
        <p:spPr>
          <a:xfrm>
            <a:off x="5136023" y="871405"/>
            <a:ext cx="7056466" cy="5221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6267" y="871404"/>
            <a:ext cx="7055977" cy="522174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9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4214EA-B17B-93C1-2A64-8334B6661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3" y="968750"/>
            <a:ext cx="6199187" cy="1325563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2A49CE-657B-4F61-C066-4193FB347A06}"/>
              </a:ext>
            </a:extLst>
          </p:cNvPr>
          <p:cNvSpPr/>
          <p:nvPr userDrawn="1"/>
        </p:nvSpPr>
        <p:spPr>
          <a:xfrm>
            <a:off x="7520298" y="3912549"/>
            <a:ext cx="4671701" cy="29454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7520297" y="3912549"/>
            <a:ext cx="4671703" cy="295653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6CABBC-AA27-B546-F0F3-87CAEC64CFA8}"/>
              </a:ext>
            </a:extLst>
          </p:cNvPr>
          <p:cNvSpPr/>
          <p:nvPr userDrawn="1"/>
        </p:nvSpPr>
        <p:spPr>
          <a:xfrm>
            <a:off x="7520299" y="0"/>
            <a:ext cx="4671701" cy="38370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20297" y="0"/>
            <a:ext cx="4671703" cy="383706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927350"/>
            <a:ext cx="619918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4" y="3401568"/>
            <a:ext cx="6199188" cy="2877270"/>
          </a:xfrm>
        </p:spPr>
        <p:txBody>
          <a:bodyPr/>
          <a:lstStyle>
            <a:lvl1pPr>
              <a:defRPr baseline="0">
                <a:latin typeface="Roboto Slab" pitchFamily="2" charset="0"/>
                <a:ea typeface="Roboto Slab" pitchFamily="2" charset="0"/>
              </a:defRPr>
            </a:lvl1pPr>
          </a:lstStyle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08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/2 Pics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6CC3-0B08-CFCD-3CB3-FAC1896632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2" y="997045"/>
            <a:ext cx="415797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AMET.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EDC358-311B-388D-14C2-7F5D29701FFF}"/>
              </a:ext>
            </a:extLst>
          </p:cNvPr>
          <p:cNvSpPr/>
          <p:nvPr userDrawn="1"/>
        </p:nvSpPr>
        <p:spPr>
          <a:xfrm>
            <a:off x="5978229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78229" y="-1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560320"/>
            <a:ext cx="415797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2" y="3035808"/>
            <a:ext cx="4157976" cy="2877270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46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EAA3F-C8AC-CBCA-4A60-CE800F594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552" y="4788453"/>
            <a:ext cx="6940296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1A9FCF-AAB5-2D17-A1F7-15077B2D4C32}"/>
              </a:ext>
            </a:extLst>
          </p:cNvPr>
          <p:cNvSpPr/>
          <p:nvPr userDrawn="1"/>
        </p:nvSpPr>
        <p:spPr>
          <a:xfrm>
            <a:off x="0" y="0"/>
            <a:ext cx="3466742" cy="3947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799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3466742" cy="394711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8900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2E082F-D741-AB61-E924-7101FED52DCA}"/>
              </a:ext>
            </a:extLst>
          </p:cNvPr>
          <p:cNvSpPr/>
          <p:nvPr userDrawn="1"/>
        </p:nvSpPr>
        <p:spPr>
          <a:xfrm>
            <a:off x="363196" y="345970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94CA7E-A9F3-F7B0-2ACE-026EC8DC548E}"/>
              </a:ext>
            </a:extLst>
          </p:cNvPr>
          <p:cNvSpPr/>
          <p:nvPr userDrawn="1"/>
        </p:nvSpPr>
        <p:spPr>
          <a:xfrm>
            <a:off x="363195" y="3276136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11ECED-4F57-A5E0-0474-5681B96EAA12}"/>
              </a:ext>
            </a:extLst>
          </p:cNvPr>
          <p:cNvSpPr/>
          <p:nvPr userDrawn="1"/>
        </p:nvSpPr>
        <p:spPr>
          <a:xfrm>
            <a:off x="363196" y="3485727"/>
            <a:ext cx="3099273" cy="2926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E8B8A0-6B3D-412D-A3EB-907F2FC91DC3}"/>
              </a:ext>
            </a:extLst>
          </p:cNvPr>
          <p:cNvSpPr/>
          <p:nvPr userDrawn="1"/>
        </p:nvSpPr>
        <p:spPr>
          <a:xfrm>
            <a:off x="363195" y="6415890"/>
            <a:ext cx="3099273" cy="96140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63195" y="341884"/>
            <a:ext cx="3085433" cy="29260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49293" y="3485725"/>
            <a:ext cx="3099273" cy="292608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940C23-34B3-05D1-441D-6FE28EA8F15D}"/>
              </a:ext>
            </a:extLst>
          </p:cNvPr>
          <p:cNvSpPr/>
          <p:nvPr userDrawn="1"/>
        </p:nvSpPr>
        <p:spPr>
          <a:xfrm>
            <a:off x="1" y="347472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17B09-DFA2-B777-A971-7D9A7C235218}"/>
              </a:ext>
            </a:extLst>
          </p:cNvPr>
          <p:cNvSpPr/>
          <p:nvPr userDrawn="1"/>
        </p:nvSpPr>
        <p:spPr>
          <a:xfrm>
            <a:off x="0" y="0"/>
            <a:ext cx="4671701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" y="-5148"/>
            <a:ext cx="4671700" cy="33884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" y="3485726"/>
            <a:ext cx="4671700" cy="336712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5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4318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54C80-0347-40EF-9879-0DD6EF23178B}"/>
              </a:ext>
            </a:extLst>
          </p:cNvPr>
          <p:cNvSpPr/>
          <p:nvPr userDrawn="1"/>
        </p:nvSpPr>
        <p:spPr>
          <a:xfrm>
            <a:off x="0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0A32C-D181-3FA5-4A99-4D016580C000}"/>
              </a:ext>
            </a:extLst>
          </p:cNvPr>
          <p:cNvSpPr/>
          <p:nvPr userDrawn="1"/>
        </p:nvSpPr>
        <p:spPr>
          <a:xfrm>
            <a:off x="-1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9FA79-00EB-125D-13BF-557BFC458FD2}"/>
              </a:ext>
            </a:extLst>
          </p:cNvPr>
          <p:cNvSpPr/>
          <p:nvPr userDrawn="1"/>
        </p:nvSpPr>
        <p:spPr>
          <a:xfrm>
            <a:off x="2399944" y="347472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8C66-DBD3-9DF6-69B4-EC5C7341A18C}"/>
              </a:ext>
            </a:extLst>
          </p:cNvPr>
          <p:cNvSpPr/>
          <p:nvPr userDrawn="1"/>
        </p:nvSpPr>
        <p:spPr>
          <a:xfrm>
            <a:off x="2399943" y="0"/>
            <a:ext cx="2315909" cy="33832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514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-1" y="3479868"/>
            <a:ext cx="2315909" cy="337298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FD87B1-22BC-E03B-802A-4D02A2CBF5E2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399942" y="0"/>
            <a:ext cx="2329811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5748AE2-4C1D-8FF3-398B-0BE9108EBFF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99942" y="3485726"/>
            <a:ext cx="2315909" cy="33832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0CA4A-C77E-4D1F-FB40-7AE40679E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235AC6-9C4E-C4FA-67E9-62FC56ABFAC5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8E8879E1-CAF8-A5CC-270F-CBFE3BD8A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8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55" r:id="rId12"/>
    <p:sldLayoutId id="2147483670" r:id="rId13"/>
    <p:sldLayoutId id="2147483671" r:id="rId14"/>
    <p:sldLayoutId id="2147483672" r:id="rId15"/>
    <p:sldLayoutId id="214748366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Rajdhani Semibold" panose="02000000000000000000" pitchFamily="2" charset="77"/>
          <a:ea typeface="+mj-ea"/>
          <a:cs typeface="Rajdhani Semibold" panose="02000000000000000000" pitchFamily="2" charset="77"/>
        </a:defRPr>
      </a:lvl1pPr>
    </p:titleStyle>
    <p:bodyStyle>
      <a:lvl1pPr marL="0" indent="0" algn="l" defTabSz="914400" rtl="0" eaLnBrk="1" latinLnBrk="0" hangingPunct="1">
        <a:lnSpc>
          <a:spcPct val="175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1pPr>
      <a:lvl2pPr marL="4572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2pPr>
      <a:lvl3pPr marL="9144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3pPr>
      <a:lvl4pPr marL="13716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4pPr>
      <a:lvl5pPr marL="18288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Roboto Slab" pitchFamily="2" charset="0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2C532-83AF-49AB-AABC-128926D7CEC4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A33C1-462D-46D9-BF29-735BF16B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1C9C-4597-2338-580C-BD8AA7931E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1" y="2357313"/>
            <a:ext cx="6561214" cy="1785105"/>
          </a:xfrm>
        </p:spPr>
        <p:txBody>
          <a:bodyPr>
            <a:normAutofit/>
          </a:bodyPr>
          <a:lstStyle/>
          <a:p>
            <a:r>
              <a:rPr lang="en-US" sz="5400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D39D5-62F3-49AE-97D3-A698E19AB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292" y="4552105"/>
            <a:ext cx="8435411" cy="714644"/>
          </a:xfrm>
        </p:spPr>
        <p:txBody>
          <a:bodyPr>
            <a:noAutofit/>
          </a:bodyPr>
          <a:lstStyle/>
          <a:p>
            <a:r>
              <a:rPr lang="en-US" sz="3600" dirty="0"/>
              <a:t>G200 Session 1</a:t>
            </a:r>
          </a:p>
        </p:txBody>
      </p:sp>
    </p:spTree>
    <p:extLst>
      <p:ext uri="{BB962C8B-B14F-4D97-AF65-F5344CB8AC3E}">
        <p14:creationId xmlns:p14="http://schemas.microsoft.com/office/powerpoint/2010/main" val="3869711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7251472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now in the &gt;50% SaaS group – and a large increase planned for 2026 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INTRANET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3F763A-D34F-0382-E364-01EA5E987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55" y="1602973"/>
            <a:ext cx="5696745" cy="3600953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B8AF979-A3F7-490C-7F56-056C8A2825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823909"/>
              </p:ext>
            </p:extLst>
          </p:nvPr>
        </p:nvGraphicFramePr>
        <p:xfrm>
          <a:off x="6096000" y="18745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08962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10365314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steady progress since 2020 and now &gt;60% SaaS. 2026 predictions perhaps more realistic than last year’s optimism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DOCUMENT MANAGEMENT SYSTEM (DMS)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D67B28-5111-AF7F-3A7B-F333C9714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8" y="1540744"/>
            <a:ext cx="5782482" cy="3629532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0D1A6CC-DE4B-52CF-296B-F923B54B0F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9638631"/>
              </p:ext>
            </p:extLst>
          </p:nvPr>
        </p:nvGraphicFramePr>
        <p:xfrm>
          <a:off x="6096000" y="168772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526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TELEPHONY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9D8E5E-6D64-2158-28A9-F5CDF6190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39" y="1609471"/>
            <a:ext cx="5811061" cy="363905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AE5F11B-0DB1-E003-0D45-DE09867717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889669"/>
              </p:ext>
            </p:extLst>
          </p:nvPr>
        </p:nvGraphicFramePr>
        <p:xfrm>
          <a:off x="6096000" y="18353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58369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7251472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More detail in ILTA’s tech survey, but widespread move towards </a:t>
            </a:r>
            <a:r>
              <a:rPr lang="en-US" sz="1400" dirty="0" err="1">
                <a:latin typeface="Poppins" pitchFamily="2" charset="77"/>
                <a:cs typeface="Poppins" pitchFamily="2" charset="77"/>
              </a:rPr>
              <a:t>InTune</a:t>
            </a:r>
            <a:endParaRPr lang="en-US" sz="14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MOBILE DEVICE MANAGEMENT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7325C9-AC76-4F97-B07A-E3B4894F5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86" y="1690158"/>
            <a:ext cx="5830114" cy="368668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411C697-59A3-ABBB-C150-3748E6B567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285708"/>
              </p:ext>
            </p:extLst>
          </p:nvPr>
        </p:nvGraphicFramePr>
        <p:xfrm>
          <a:off x="6096000" y="186145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37880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9737242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often less integrated than other parts of the law firm tech stack, perhaps easier to move as a result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HRIS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8F29885-1F87-551E-1E3E-45E173F780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210814"/>
              </p:ext>
            </p:extLst>
          </p:nvPr>
        </p:nvGraphicFramePr>
        <p:xfrm>
          <a:off x="6096000" y="186145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6FA5A4E-2EF4-ABFD-2229-F6EA26897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571" y="1705818"/>
            <a:ext cx="5763429" cy="352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22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SERVICE DESK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209B3F-CF48-ABDA-F86E-AAD31DDD8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97" y="1633287"/>
            <a:ext cx="5753903" cy="3591426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901FD61-C9C0-694F-7275-26B3F6EAF7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53294"/>
              </p:ext>
            </p:extLst>
          </p:nvPr>
        </p:nvGraphicFramePr>
        <p:xfrm>
          <a:off x="6096000" y="184839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5470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7251472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biggest increases came in 2020 with lockdown, slower progress since then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VIDEO CONFERENCING / COLLABORATION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4DE38E-F03E-0C65-C27A-88C75CB2A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50" y="1653279"/>
            <a:ext cx="5734850" cy="373432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1F5734A-8319-A729-3E0E-FCFF3E271A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9041479"/>
              </p:ext>
            </p:extLst>
          </p:nvPr>
        </p:nvGraphicFramePr>
        <p:xfrm>
          <a:off x="6096000" y="18745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5323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1" y="5727058"/>
            <a:ext cx="10069751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move to Exchange Online was initially quite slow but is now dominant with relatively few firms still to move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EMAIL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C17C3D-2B2F-F2BB-0671-513D7AD50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29" y="1599944"/>
            <a:ext cx="5706271" cy="365811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38580DF-9F80-B052-5303-B98BD55496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8848712"/>
              </p:ext>
            </p:extLst>
          </p:nvPr>
        </p:nvGraphicFramePr>
        <p:xfrm>
          <a:off x="6096000" y="187451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70607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9792660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has always been the leader in this survey, with &gt;85% SaaS since 2020 and limited movement since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EMAIL SECURITY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E259C5B-958C-F013-1193-3D7EB7FA5B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621108"/>
              </p:ext>
            </p:extLst>
          </p:nvPr>
        </p:nvGraphicFramePr>
        <p:xfrm>
          <a:off x="6096000" y="186145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13E9759C-9540-F8E5-C7B0-FA27A781C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65" y="1629463"/>
            <a:ext cx="5801535" cy="378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285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A018E25-EE77-C547-E558-C0018CFCB91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1488738" y="0"/>
            <a:ext cx="506527" cy="687221"/>
          </a:xfrm>
        </p:spPr>
        <p:txBody>
          <a:bodyPr>
            <a:norm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CA29AD-9BF2-6BE1-3A80-F81A4C4E6E1D}"/>
              </a:ext>
            </a:extLst>
          </p:cNvPr>
          <p:cNvSpPr txBox="1"/>
          <p:nvPr/>
        </p:nvSpPr>
        <p:spPr>
          <a:xfrm>
            <a:off x="4774962" y="4324012"/>
            <a:ext cx="264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CMI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2F65B0-C929-1EF2-D541-D32B6B4024DE}"/>
              </a:ext>
            </a:extLst>
          </p:cNvPr>
          <p:cNvSpPr txBox="1"/>
          <p:nvPr/>
        </p:nvSpPr>
        <p:spPr>
          <a:xfrm>
            <a:off x="8508048" y="4324012"/>
            <a:ext cx="264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TIME RECORDING</a:t>
            </a:r>
          </a:p>
        </p:txBody>
      </p:sp>
      <p:sp>
        <p:nvSpPr>
          <p:cNvPr id="24" name="Round Same Side Corner Rectangle 23">
            <a:extLst>
              <a:ext uri="{FF2B5EF4-FFF2-40B4-BE49-F238E27FC236}">
                <a16:creationId xmlns:a16="http://schemas.microsoft.com/office/drawing/2014/main" id="{DF8A42B7-725A-8EE1-DC30-D7B0706833FA}"/>
              </a:ext>
            </a:extLst>
          </p:cNvPr>
          <p:cNvSpPr/>
          <p:nvPr/>
        </p:nvSpPr>
        <p:spPr>
          <a:xfrm rot="10800000">
            <a:off x="1170777" y="0"/>
            <a:ext cx="2384276" cy="229906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C37184-3079-C4F1-8F86-8ECC293B03BE}"/>
              </a:ext>
            </a:extLst>
          </p:cNvPr>
          <p:cNvSpPr/>
          <p:nvPr/>
        </p:nvSpPr>
        <p:spPr>
          <a:xfrm>
            <a:off x="1307511" y="38982"/>
            <a:ext cx="2119357" cy="211935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Poppins ExtraLight" pitchFamily="2" charset="77"/>
                <a:cs typeface="Poppins ExtraLight" pitchFamily="2" charset="77"/>
              </a:rPr>
              <a:t>15%</a:t>
            </a: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0F1B9105-A732-8C28-EB8A-35D4557C6559}"/>
              </a:ext>
            </a:extLst>
          </p:cNvPr>
          <p:cNvSpPr/>
          <p:nvPr/>
        </p:nvSpPr>
        <p:spPr>
          <a:xfrm rot="10800000">
            <a:off x="8636947" y="-1"/>
            <a:ext cx="2384277" cy="397110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B9839FB-9FCD-8BD5-45D8-8F67BDD412B3}"/>
              </a:ext>
            </a:extLst>
          </p:cNvPr>
          <p:cNvSpPr/>
          <p:nvPr/>
        </p:nvSpPr>
        <p:spPr>
          <a:xfrm>
            <a:off x="8773681" y="1737157"/>
            <a:ext cx="2119357" cy="211935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Poppins ExtraLight" pitchFamily="2" charset="77"/>
                <a:cs typeface="Poppins ExtraLight" pitchFamily="2" charset="77"/>
              </a:rPr>
              <a:t>42%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9C59AB-68D0-AA00-C7E9-F2EECB617E1F}"/>
              </a:ext>
            </a:extLst>
          </p:cNvPr>
          <p:cNvSpPr txBox="1"/>
          <p:nvPr/>
        </p:nvSpPr>
        <p:spPr>
          <a:xfrm>
            <a:off x="1194273" y="4324012"/>
            <a:ext cx="264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PMS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3731EB-5B99-E806-3AA7-0B692B477FF8}"/>
              </a:ext>
            </a:extLst>
          </p:cNvPr>
          <p:cNvSpPr txBox="1"/>
          <p:nvPr/>
        </p:nvSpPr>
        <p:spPr>
          <a:xfrm>
            <a:off x="811849" y="5877382"/>
            <a:ext cx="5284151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Lowest % SaaS in 2025</a:t>
            </a:r>
          </a:p>
        </p:txBody>
      </p:sp>
      <p:sp>
        <p:nvSpPr>
          <p:cNvPr id="5" name="Round Same Side Corner Rectangle 23">
            <a:extLst>
              <a:ext uri="{FF2B5EF4-FFF2-40B4-BE49-F238E27FC236}">
                <a16:creationId xmlns:a16="http://schemas.microsoft.com/office/drawing/2014/main" id="{CCED5588-288E-E211-8DEE-403D44422B88}"/>
              </a:ext>
            </a:extLst>
          </p:cNvPr>
          <p:cNvSpPr/>
          <p:nvPr/>
        </p:nvSpPr>
        <p:spPr>
          <a:xfrm rot="10800000">
            <a:off x="4902405" y="-17419"/>
            <a:ext cx="2384276" cy="229906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5F03031-99FA-1894-4358-305B1EAC97DC}"/>
              </a:ext>
            </a:extLst>
          </p:cNvPr>
          <p:cNvSpPr/>
          <p:nvPr/>
        </p:nvSpPr>
        <p:spPr>
          <a:xfrm>
            <a:off x="5039139" y="21563"/>
            <a:ext cx="2119357" cy="211935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Poppins ExtraLight" pitchFamily="2" charset="77"/>
                <a:cs typeface="Poppins ExtraLight" pitchFamily="2" charset="77"/>
              </a:rPr>
              <a:t>16%</a:t>
            </a:r>
          </a:p>
        </p:txBody>
      </p:sp>
    </p:spTree>
    <p:extLst>
      <p:ext uri="{BB962C8B-B14F-4D97-AF65-F5344CB8AC3E}">
        <p14:creationId xmlns:p14="http://schemas.microsoft.com/office/powerpoint/2010/main" val="207976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53C44-A126-0843-AB0A-1CE8480C7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DEF0D-8D13-4166-F948-64DAA4F65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3" y="2079469"/>
            <a:ext cx="6561214" cy="1567245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Cloud Adoption Survey &amp; Panel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82AF43-2182-DBA7-7BD8-EE3E4BC43A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52892" y="5803963"/>
            <a:ext cx="8620375" cy="1027427"/>
          </a:xfrm>
        </p:spPr>
        <p:txBody>
          <a:bodyPr>
            <a:noAutofit/>
          </a:bodyPr>
          <a:lstStyle/>
          <a:p>
            <a:r>
              <a:rPr lang="en-US" sz="1800" dirty="0"/>
              <a:t>Andrew Powell, CIO, Macfarlanes </a:t>
            </a:r>
          </a:p>
        </p:txBody>
      </p:sp>
      <p:pic>
        <p:nvPicPr>
          <p:cNvPr id="7" name="Picture 6" descr="A person in a suit and glasses&#10;&#10;AI-generated content may be incorrect.">
            <a:extLst>
              <a:ext uri="{FF2B5EF4-FFF2-40B4-BE49-F238E27FC236}">
                <a16:creationId xmlns:a16="http://schemas.microsoft.com/office/drawing/2014/main" id="{059FFC12-4AE4-9901-243F-57099A3F8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3898963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9632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23">
            <a:extLst>
              <a:ext uri="{FF2B5EF4-FFF2-40B4-BE49-F238E27FC236}">
                <a16:creationId xmlns:a16="http://schemas.microsoft.com/office/drawing/2014/main" id="{CE8EB888-7DA0-DCE9-2444-1515AF3E6BCE}"/>
              </a:ext>
            </a:extLst>
          </p:cNvPr>
          <p:cNvSpPr/>
          <p:nvPr/>
        </p:nvSpPr>
        <p:spPr>
          <a:xfrm rot="10800000">
            <a:off x="4903858" y="-1"/>
            <a:ext cx="2384279" cy="637297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0F1B9105-A732-8C28-EB8A-35D4557C6559}"/>
              </a:ext>
            </a:extLst>
          </p:cNvPr>
          <p:cNvSpPr/>
          <p:nvPr/>
        </p:nvSpPr>
        <p:spPr>
          <a:xfrm rot="10800000">
            <a:off x="8636947" y="0"/>
            <a:ext cx="2360780" cy="642522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B9839FB-9FCD-8BD5-45D8-8F67BDD412B3}"/>
              </a:ext>
            </a:extLst>
          </p:cNvPr>
          <p:cNvSpPr/>
          <p:nvPr/>
        </p:nvSpPr>
        <p:spPr>
          <a:xfrm>
            <a:off x="8773681" y="4140728"/>
            <a:ext cx="2119357" cy="211935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Poppins ExtraLight" pitchFamily="2" charset="77"/>
                <a:cs typeface="Poppins ExtraLight" pitchFamily="2" charset="77"/>
              </a:rPr>
              <a:t>91%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A018E25-EE77-C547-E558-C0018CFCB91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1488738" y="0"/>
            <a:ext cx="506527" cy="687221"/>
          </a:xfrm>
        </p:spPr>
        <p:txBody>
          <a:bodyPr>
            <a:norm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CA29AD-9BF2-6BE1-3A80-F81A4C4E6E1D}"/>
              </a:ext>
            </a:extLst>
          </p:cNvPr>
          <p:cNvSpPr txBox="1"/>
          <p:nvPr/>
        </p:nvSpPr>
        <p:spPr>
          <a:xfrm>
            <a:off x="4774962" y="117760"/>
            <a:ext cx="264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EMAIL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2F65B0-C929-1EF2-D541-D32B6B4024DE}"/>
              </a:ext>
            </a:extLst>
          </p:cNvPr>
          <p:cNvSpPr txBox="1"/>
          <p:nvPr/>
        </p:nvSpPr>
        <p:spPr>
          <a:xfrm>
            <a:off x="8508048" y="156954"/>
            <a:ext cx="264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EMAIL SECURITY</a:t>
            </a:r>
          </a:p>
        </p:txBody>
      </p:sp>
      <p:sp>
        <p:nvSpPr>
          <p:cNvPr id="24" name="Round Same Side Corner Rectangle 23">
            <a:extLst>
              <a:ext uri="{FF2B5EF4-FFF2-40B4-BE49-F238E27FC236}">
                <a16:creationId xmlns:a16="http://schemas.microsoft.com/office/drawing/2014/main" id="{DF8A42B7-725A-8EE1-DC30-D7B0706833FA}"/>
              </a:ext>
            </a:extLst>
          </p:cNvPr>
          <p:cNvSpPr/>
          <p:nvPr/>
        </p:nvSpPr>
        <p:spPr>
          <a:xfrm rot="10800000">
            <a:off x="1170777" y="0"/>
            <a:ext cx="2384270" cy="56956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C37184-3079-C4F1-8F86-8ECC293B03BE}"/>
              </a:ext>
            </a:extLst>
          </p:cNvPr>
          <p:cNvSpPr/>
          <p:nvPr/>
        </p:nvSpPr>
        <p:spPr>
          <a:xfrm>
            <a:off x="1307511" y="3448391"/>
            <a:ext cx="2119357" cy="211935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Poppins ExtraLight" pitchFamily="2" charset="77"/>
                <a:cs typeface="Poppins ExtraLight" pitchFamily="2" charset="77"/>
              </a:rPr>
              <a:t>84%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9C59AB-68D0-AA00-C7E9-F2EECB617E1F}"/>
              </a:ext>
            </a:extLst>
          </p:cNvPr>
          <p:cNvSpPr txBox="1"/>
          <p:nvPr/>
        </p:nvSpPr>
        <p:spPr>
          <a:xfrm>
            <a:off x="1050580" y="117763"/>
            <a:ext cx="2642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VID CONF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2002D2-B9FD-1AAA-7907-49E10D7FE90F}"/>
              </a:ext>
            </a:extLst>
          </p:cNvPr>
          <p:cNvSpPr/>
          <p:nvPr/>
        </p:nvSpPr>
        <p:spPr>
          <a:xfrm>
            <a:off x="5040595" y="4101535"/>
            <a:ext cx="2119357" cy="211935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latin typeface="Poppins ExtraLight" pitchFamily="2" charset="77"/>
                <a:cs typeface="Poppins ExtraLight" pitchFamily="2" charset="77"/>
              </a:rPr>
              <a:t>90%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3731EB-5B99-E806-3AA7-0B692B477FF8}"/>
              </a:ext>
            </a:extLst>
          </p:cNvPr>
          <p:cNvSpPr txBox="1"/>
          <p:nvPr/>
        </p:nvSpPr>
        <p:spPr>
          <a:xfrm>
            <a:off x="811849" y="5877382"/>
            <a:ext cx="5284151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Highest % SaaS in 2025</a:t>
            </a:r>
          </a:p>
        </p:txBody>
      </p:sp>
    </p:spTree>
    <p:extLst>
      <p:ext uri="{BB962C8B-B14F-4D97-AF65-F5344CB8AC3E}">
        <p14:creationId xmlns:p14="http://schemas.microsoft.com/office/powerpoint/2010/main" val="291100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CC89F-3206-2294-FD92-4CABA96C439A}"/>
              </a:ext>
            </a:extLst>
          </p:cNvPr>
          <p:cNvSpPr txBox="1"/>
          <p:nvPr/>
        </p:nvSpPr>
        <p:spPr>
          <a:xfrm>
            <a:off x="4774962" y="4316889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DOCUMENT MANAGEMENT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B0A8B-6D81-2D7F-80AB-95BD8BAFEB3B}"/>
              </a:ext>
            </a:extLst>
          </p:cNvPr>
          <p:cNvSpPr txBox="1"/>
          <p:nvPr/>
        </p:nvSpPr>
        <p:spPr>
          <a:xfrm>
            <a:off x="1226322" y="4314465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EMAIL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C5804-5B87-294B-EE55-F9B9DBAF840F}"/>
              </a:ext>
            </a:extLst>
          </p:cNvPr>
          <p:cNvSpPr txBox="1"/>
          <p:nvPr/>
        </p:nvSpPr>
        <p:spPr>
          <a:xfrm>
            <a:off x="8340693" y="4304758"/>
            <a:ext cx="264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TELEPHONY &amp;</a:t>
            </a:r>
          </a:p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TIME RECORDING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86EB2F-DE33-4620-B8C6-691640DC2DA4}"/>
              </a:ext>
            </a:extLst>
          </p:cNvPr>
          <p:cNvSpPr/>
          <p:nvPr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14B8D4-FDE0-FBB3-FC2A-EFA23A15C334}"/>
              </a:ext>
            </a:extLst>
          </p:cNvPr>
          <p:cNvSpPr/>
          <p:nvPr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A519A92-028E-E1FE-F796-7B202060798C}"/>
              </a:ext>
            </a:extLst>
          </p:cNvPr>
          <p:cNvSpPr/>
          <p:nvPr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3=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DDC1C310-B289-6D8F-5303-49AD8B4B8B8E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BIGGEST MOVERS OVER TWO YEARS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636DAD-CA23-D673-8513-75D9F6AD2918}"/>
              </a:ext>
            </a:extLst>
          </p:cNvPr>
          <p:cNvSpPr txBox="1"/>
          <p:nvPr/>
        </p:nvSpPr>
        <p:spPr>
          <a:xfrm>
            <a:off x="1417477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+28%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D3419-23EE-4664-A333-E5467D2AE704}"/>
              </a:ext>
            </a:extLst>
          </p:cNvPr>
          <p:cNvSpPr txBox="1"/>
          <p:nvPr/>
        </p:nvSpPr>
        <p:spPr>
          <a:xfrm>
            <a:off x="4966116" y="2237506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+19%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E0BFE-AD27-40E7-6E1F-4C7C16D5F45B}"/>
              </a:ext>
            </a:extLst>
          </p:cNvPr>
          <p:cNvSpPr txBox="1"/>
          <p:nvPr/>
        </p:nvSpPr>
        <p:spPr>
          <a:xfrm>
            <a:off x="8514755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+13%</a:t>
            </a:r>
          </a:p>
        </p:txBody>
      </p:sp>
    </p:spTree>
    <p:extLst>
      <p:ext uri="{BB962C8B-B14F-4D97-AF65-F5344CB8AC3E}">
        <p14:creationId xmlns:p14="http://schemas.microsoft.com/office/powerpoint/2010/main" val="35359280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CC89F-3206-2294-FD92-4CABA96C439A}"/>
              </a:ext>
            </a:extLst>
          </p:cNvPr>
          <p:cNvSpPr txBox="1"/>
          <p:nvPr/>
        </p:nvSpPr>
        <p:spPr>
          <a:xfrm>
            <a:off x="4774962" y="4316889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INTRANET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B0A8B-6D81-2D7F-80AB-95BD8BAFEB3B}"/>
              </a:ext>
            </a:extLst>
          </p:cNvPr>
          <p:cNvSpPr txBox="1"/>
          <p:nvPr/>
        </p:nvSpPr>
        <p:spPr>
          <a:xfrm>
            <a:off x="1226322" y="4314465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CMI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C5804-5B87-294B-EE55-F9B9DBAF840F}"/>
              </a:ext>
            </a:extLst>
          </p:cNvPr>
          <p:cNvSpPr txBox="1"/>
          <p:nvPr/>
        </p:nvSpPr>
        <p:spPr>
          <a:xfrm>
            <a:off x="8340693" y="4304758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EMAIL SECURITY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86EB2F-DE33-4620-B8C6-691640DC2DA4}"/>
              </a:ext>
            </a:extLst>
          </p:cNvPr>
          <p:cNvSpPr/>
          <p:nvPr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1=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14B8D4-FDE0-FBB3-FC2A-EFA23A15C334}"/>
              </a:ext>
            </a:extLst>
          </p:cNvPr>
          <p:cNvSpPr/>
          <p:nvPr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1=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A519A92-028E-E1FE-F796-7B202060798C}"/>
              </a:ext>
            </a:extLst>
          </p:cNvPr>
          <p:cNvSpPr/>
          <p:nvPr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1=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DDC1C310-B289-6D8F-5303-49AD8B4B8B8E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SMALLEST MOVERS OVER TWO YEARS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636DAD-CA23-D673-8513-75D9F6AD2918}"/>
              </a:ext>
            </a:extLst>
          </p:cNvPr>
          <p:cNvSpPr txBox="1"/>
          <p:nvPr/>
        </p:nvSpPr>
        <p:spPr>
          <a:xfrm>
            <a:off x="1417477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D3419-23EE-4664-A333-E5467D2AE704}"/>
              </a:ext>
            </a:extLst>
          </p:cNvPr>
          <p:cNvSpPr txBox="1"/>
          <p:nvPr/>
        </p:nvSpPr>
        <p:spPr>
          <a:xfrm>
            <a:off x="4966116" y="2237506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E0BFE-AD27-40E7-6E1F-4C7C16D5F45B}"/>
              </a:ext>
            </a:extLst>
          </p:cNvPr>
          <p:cNvSpPr txBox="1"/>
          <p:nvPr/>
        </p:nvSpPr>
        <p:spPr>
          <a:xfrm>
            <a:off x="8514755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0%</a:t>
            </a:r>
          </a:p>
        </p:txBody>
      </p:sp>
    </p:spTree>
    <p:extLst>
      <p:ext uri="{BB962C8B-B14F-4D97-AF65-F5344CB8AC3E}">
        <p14:creationId xmlns:p14="http://schemas.microsoft.com/office/powerpoint/2010/main" val="27857154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CC89F-3206-2294-FD92-4CABA96C439A}"/>
              </a:ext>
            </a:extLst>
          </p:cNvPr>
          <p:cNvSpPr txBox="1"/>
          <p:nvPr/>
        </p:nvSpPr>
        <p:spPr>
          <a:xfrm>
            <a:off x="4774962" y="4316889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CMI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B0A8B-6D81-2D7F-80AB-95BD8BAFEB3B}"/>
              </a:ext>
            </a:extLst>
          </p:cNvPr>
          <p:cNvSpPr txBox="1"/>
          <p:nvPr/>
        </p:nvSpPr>
        <p:spPr>
          <a:xfrm>
            <a:off x="1226322" y="4314465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TIME RECORDING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C5804-5B87-294B-EE55-F9B9DBAF840F}"/>
              </a:ext>
            </a:extLst>
          </p:cNvPr>
          <p:cNvSpPr txBox="1"/>
          <p:nvPr/>
        </p:nvSpPr>
        <p:spPr>
          <a:xfrm>
            <a:off x="8340693" y="4304758"/>
            <a:ext cx="2642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INTRANET &amp;</a:t>
            </a:r>
          </a:p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CRM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86EB2F-DE33-4620-B8C6-691640DC2DA4}"/>
              </a:ext>
            </a:extLst>
          </p:cNvPr>
          <p:cNvSpPr/>
          <p:nvPr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14B8D4-FDE0-FBB3-FC2A-EFA23A15C334}"/>
              </a:ext>
            </a:extLst>
          </p:cNvPr>
          <p:cNvSpPr/>
          <p:nvPr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A519A92-028E-E1FE-F796-7B202060798C}"/>
              </a:ext>
            </a:extLst>
          </p:cNvPr>
          <p:cNvSpPr/>
          <p:nvPr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3=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DDC1C310-B289-6D8F-5303-49AD8B4B8B8E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MOST OPTIMISTIC FOR 2026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636DAD-CA23-D673-8513-75D9F6AD2918}"/>
              </a:ext>
            </a:extLst>
          </p:cNvPr>
          <p:cNvSpPr txBox="1"/>
          <p:nvPr/>
        </p:nvSpPr>
        <p:spPr>
          <a:xfrm>
            <a:off x="1417477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31%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D3419-23EE-4664-A333-E5467D2AE704}"/>
              </a:ext>
            </a:extLst>
          </p:cNvPr>
          <p:cNvSpPr txBox="1"/>
          <p:nvPr/>
        </p:nvSpPr>
        <p:spPr>
          <a:xfrm>
            <a:off x="4966116" y="2237506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30%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E0BFE-AD27-40E7-6E1F-4C7C16D5F45B}"/>
              </a:ext>
            </a:extLst>
          </p:cNvPr>
          <p:cNvSpPr txBox="1"/>
          <p:nvPr/>
        </p:nvSpPr>
        <p:spPr>
          <a:xfrm>
            <a:off x="8514755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25%</a:t>
            </a:r>
          </a:p>
        </p:txBody>
      </p:sp>
    </p:spTree>
    <p:extLst>
      <p:ext uri="{BB962C8B-B14F-4D97-AF65-F5344CB8AC3E}">
        <p14:creationId xmlns:p14="http://schemas.microsoft.com/office/powerpoint/2010/main" val="3947511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CC89F-3206-2294-FD92-4CABA96C439A}"/>
              </a:ext>
            </a:extLst>
          </p:cNvPr>
          <p:cNvSpPr txBox="1"/>
          <p:nvPr/>
        </p:nvSpPr>
        <p:spPr>
          <a:xfrm>
            <a:off x="4774962" y="4316889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VID CONF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2B0A8B-6D81-2D7F-80AB-95BD8BAFEB3B}"/>
              </a:ext>
            </a:extLst>
          </p:cNvPr>
          <p:cNvSpPr txBox="1"/>
          <p:nvPr/>
        </p:nvSpPr>
        <p:spPr>
          <a:xfrm>
            <a:off x="1226322" y="4314465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EMAIL SECURITY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C5804-5B87-294B-EE55-F9B9DBAF840F}"/>
              </a:ext>
            </a:extLst>
          </p:cNvPr>
          <p:cNvSpPr txBox="1"/>
          <p:nvPr/>
        </p:nvSpPr>
        <p:spPr>
          <a:xfrm>
            <a:off x="8340693" y="4304758"/>
            <a:ext cx="264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MDM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86EB2F-DE33-4620-B8C6-691640DC2DA4}"/>
              </a:ext>
            </a:extLst>
          </p:cNvPr>
          <p:cNvSpPr/>
          <p:nvPr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14B8D4-FDE0-FBB3-FC2A-EFA23A15C334}"/>
              </a:ext>
            </a:extLst>
          </p:cNvPr>
          <p:cNvSpPr/>
          <p:nvPr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A519A92-028E-E1FE-F796-7B202060798C}"/>
              </a:ext>
            </a:extLst>
          </p:cNvPr>
          <p:cNvSpPr/>
          <p:nvPr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A301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3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DDC1C310-B289-6D8F-5303-49AD8B4B8B8E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LEAST OPTIMISTIC FOR 2026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636DAD-CA23-D673-8513-75D9F6AD2918}"/>
              </a:ext>
            </a:extLst>
          </p:cNvPr>
          <p:cNvSpPr txBox="1"/>
          <p:nvPr/>
        </p:nvSpPr>
        <p:spPr>
          <a:xfrm>
            <a:off x="1417477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D3419-23EE-4664-A333-E5467D2AE704}"/>
              </a:ext>
            </a:extLst>
          </p:cNvPr>
          <p:cNvSpPr txBox="1"/>
          <p:nvPr/>
        </p:nvSpPr>
        <p:spPr>
          <a:xfrm>
            <a:off x="4966116" y="2237506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1%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E0BFE-AD27-40E7-6E1F-4C7C16D5F45B}"/>
              </a:ext>
            </a:extLst>
          </p:cNvPr>
          <p:cNvSpPr txBox="1"/>
          <p:nvPr/>
        </p:nvSpPr>
        <p:spPr>
          <a:xfrm>
            <a:off x="8514755" y="2230634"/>
            <a:ext cx="2259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latin typeface="Poppins ExtraLight" panose="020B0604020202020204" charset="0"/>
                <a:cs typeface="Poppins ExtraLight" panose="020B0604020202020204" charset="0"/>
              </a:rPr>
              <a:t>2%</a:t>
            </a:r>
          </a:p>
        </p:txBody>
      </p:sp>
    </p:spTree>
    <p:extLst>
      <p:ext uri="{BB962C8B-B14F-4D97-AF65-F5344CB8AC3E}">
        <p14:creationId xmlns:p14="http://schemas.microsoft.com/office/powerpoint/2010/main" val="4087111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76252E-1B37-A863-29FB-62F35319C4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C3BD8D-ACD3-03AF-D8DA-49C7E77BA1CC}"/>
              </a:ext>
            </a:extLst>
          </p:cNvPr>
          <p:cNvGrpSpPr/>
          <p:nvPr/>
        </p:nvGrpSpPr>
        <p:grpSpPr>
          <a:xfrm>
            <a:off x="1094797" y="2099578"/>
            <a:ext cx="3810489" cy="553998"/>
            <a:chOff x="5461698" y="2485482"/>
            <a:chExt cx="3810489" cy="55399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D0588CF-4FEB-3DCD-01F2-EB137933E21F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24AC091-11A0-AAB7-8BBA-75B8E5B1D965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Difficult to move the existing service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749E556-1104-1EDC-842E-C49ECC556E17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COMPLEXITY – 51%</a:t>
                </a:r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C54A527-BFE7-1952-0535-F6F156F6FDDB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77DB33-6376-7515-CD44-F415CD989BE8}"/>
              </a:ext>
            </a:extLst>
          </p:cNvPr>
          <p:cNvGrpSpPr/>
          <p:nvPr/>
        </p:nvGrpSpPr>
        <p:grpSpPr>
          <a:xfrm>
            <a:off x="1094797" y="2961353"/>
            <a:ext cx="3810489" cy="553998"/>
            <a:chOff x="5461698" y="2485482"/>
            <a:chExt cx="3810489" cy="553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D5E05CA-4818-90F1-752A-25485060863C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461ABE-A865-61C1-FEFB-C998CBCC77DE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Unable to agree appropriate terms / protections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46E4D0-CAEF-E913-0EAF-8E3C9498FEEE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CONTRACT TERMS – 22% </a:t>
                </a: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50EEE64-293A-B014-6D0D-6F583B1857B3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E7605A-F683-AE2F-FE63-DA725DFD704E}"/>
              </a:ext>
            </a:extLst>
          </p:cNvPr>
          <p:cNvGrpSpPr/>
          <p:nvPr/>
        </p:nvGrpSpPr>
        <p:grpSpPr>
          <a:xfrm>
            <a:off x="1094797" y="3823128"/>
            <a:ext cx="3810489" cy="553998"/>
            <a:chOff x="5461698" y="2485482"/>
            <a:chExt cx="3810489" cy="55399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4D41AD6-D7B2-28C7-9F02-7E62EDFE34C1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910B6F2-4333-7DCE-15B1-022507FF507C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Risk of end-of-term cost increases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E74029-968D-976C-7D0F-BA190CCD4775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PRICE UNCERTAINTY – 20%</a:t>
                </a:r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114E164-5F0B-B105-5D75-B287B86DDEC6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2325FC-72ED-386B-E757-1A785E2F748E}"/>
              </a:ext>
            </a:extLst>
          </p:cNvPr>
          <p:cNvGrpSpPr/>
          <p:nvPr/>
        </p:nvGrpSpPr>
        <p:grpSpPr>
          <a:xfrm>
            <a:off x="1094797" y="4673565"/>
            <a:ext cx="3810489" cy="553998"/>
            <a:chOff x="5461698" y="2485482"/>
            <a:chExt cx="3810489" cy="55399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03A30D7-24DC-C2BD-515E-7A294C40A07C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91FC097-FB5D-FB99-6FF0-7140915DE406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One in six firms?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3A2898-06BF-6B2D-6120-5B4F0A9846A2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NOTHING! WE’RE FULLY SAAS – 16%</a:t>
                </a:r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B7DABCC-7905-B4D2-6AFB-C7C90268C0E2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4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D0ED616-6721-9EAF-D3F0-EED04F5321F1}"/>
              </a:ext>
            </a:extLst>
          </p:cNvPr>
          <p:cNvGrpSpPr/>
          <p:nvPr/>
        </p:nvGrpSpPr>
        <p:grpSpPr>
          <a:xfrm>
            <a:off x="1094797" y="5993093"/>
            <a:ext cx="10635648" cy="553998"/>
            <a:chOff x="5461698" y="2485482"/>
            <a:chExt cx="10635648" cy="55399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B26D394-285D-76F7-FB56-71BA3122C81F}"/>
                </a:ext>
              </a:extLst>
            </p:cNvPr>
            <p:cNvGrpSpPr/>
            <p:nvPr/>
          </p:nvGrpSpPr>
          <p:grpSpPr>
            <a:xfrm>
              <a:off x="5814943" y="2485482"/>
              <a:ext cx="10282403" cy="553998"/>
              <a:chOff x="3852728" y="1377724"/>
              <a:chExt cx="10282403" cy="55399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E32BE91-6844-2940-DB80-F042A9848198}"/>
                  </a:ext>
                </a:extLst>
              </p:cNvPr>
              <p:cNvSpPr txBox="1"/>
              <p:nvPr/>
            </p:nvSpPr>
            <p:spPr>
              <a:xfrm>
                <a:off x="3852728" y="1685501"/>
                <a:ext cx="1028240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Software quality, maturity, lower service levels, lack of time, lack of resources, not cost effective, existing investments, integration problems, data residency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E55429E-6B42-B1DE-33EA-4BFB9B35FFE4}"/>
                  </a:ext>
                </a:extLst>
              </p:cNvPr>
              <p:cNvSpPr txBox="1"/>
              <p:nvPr/>
            </p:nvSpPr>
            <p:spPr>
              <a:xfrm>
                <a:off x="3852729" y="1377724"/>
                <a:ext cx="78265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OTHER (MOST FREQUENT FIRST)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3BFB53E-FB5B-A8CA-F566-2B7A506E4155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*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8D8A104-2143-2425-0955-0AFA73D2C332}"/>
              </a:ext>
            </a:extLst>
          </p:cNvPr>
          <p:cNvGrpSpPr/>
          <p:nvPr/>
        </p:nvGrpSpPr>
        <p:grpSpPr>
          <a:xfrm>
            <a:off x="6096000" y="2099578"/>
            <a:ext cx="3810489" cy="553998"/>
            <a:chOff x="5461698" y="2485482"/>
            <a:chExt cx="3810489" cy="55399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0EB3D62-A3D4-21AA-C48E-53CA65B0E0E9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5B27CE5-0B75-1184-3F7F-2AE2D8D5E4D1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Difficulty accessing hosted data for reporting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etc</a:t>
                </a: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1FA779-E7AE-9E4D-341D-1A1740C02A9A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NO ACCESS TO DATA – 13%</a:t>
                </a:r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5ABDE6D-0F32-6B26-F51C-8AE3CF031D28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5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4ABAA1D-28D4-817F-A386-FEC6458B529C}"/>
              </a:ext>
            </a:extLst>
          </p:cNvPr>
          <p:cNvGrpSpPr/>
          <p:nvPr/>
        </p:nvGrpSpPr>
        <p:grpSpPr>
          <a:xfrm>
            <a:off x="6096000" y="2961353"/>
            <a:ext cx="3810489" cy="553998"/>
            <a:chOff x="5461698" y="2485482"/>
            <a:chExt cx="3810489" cy="55399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FF48591-2C6D-68E2-F7CF-CC240E24B925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D94EC3-BAB8-2643-C632-58D6DF7B2032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Backup and recovery options/guarantees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5B239CF-91A5-9E87-040E-B535EDAAC020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BACKUP CONCERNS – 9%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C155D9B-88C7-56C2-B2E4-045570650184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6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9A24918-D307-4625-7E17-AE6D80E3808A}"/>
              </a:ext>
            </a:extLst>
          </p:cNvPr>
          <p:cNvGrpSpPr/>
          <p:nvPr/>
        </p:nvGrpSpPr>
        <p:grpSpPr>
          <a:xfrm>
            <a:off x="6096000" y="3823128"/>
            <a:ext cx="3810489" cy="553998"/>
            <a:chOff x="5461698" y="2485482"/>
            <a:chExt cx="3810489" cy="55399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2DDCEC6-8596-86BC-153D-80B2FC7276B7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2B0D711-5AB6-2971-ACA1-CD57F2F0DB38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Don’t trust vendor cyber and infosec controls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228C318-A0E0-9C60-5AE9-9E4957FDDD16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SECURITY CONCERNS – 8%</a:t>
                </a:r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5A6C0B8-0529-1CE3-4C0C-F86D6C24DC70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7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289DC6-13BE-078C-4BE4-5C56F89F54A8}"/>
              </a:ext>
            </a:extLst>
          </p:cNvPr>
          <p:cNvGrpSpPr/>
          <p:nvPr/>
        </p:nvGrpSpPr>
        <p:grpSpPr>
          <a:xfrm>
            <a:off x="6096000" y="4673565"/>
            <a:ext cx="4210593" cy="553998"/>
            <a:chOff x="5461698" y="2485482"/>
            <a:chExt cx="4210593" cy="55399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78F5802-054B-5788-B23D-4C87D6FBAA01}"/>
                </a:ext>
              </a:extLst>
            </p:cNvPr>
            <p:cNvGrpSpPr/>
            <p:nvPr/>
          </p:nvGrpSpPr>
          <p:grpSpPr>
            <a:xfrm>
              <a:off x="5814944" y="2485482"/>
              <a:ext cx="3857347" cy="553998"/>
              <a:chOff x="3852729" y="1377724"/>
              <a:chExt cx="3857347" cy="553998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FC8B2D6-C0D3-4AD9-1196-AD49454265D6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Contract terms don’t cover sensitive data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46E7E0B-7790-8610-E401-F16E7D2014A5}"/>
                  </a:ext>
                </a:extLst>
              </p:cNvPr>
              <p:cNvSpPr txBox="1"/>
              <p:nvPr/>
            </p:nvSpPr>
            <p:spPr>
              <a:xfrm>
                <a:off x="3852729" y="1377724"/>
                <a:ext cx="385734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Poppins" pitchFamily="2" charset="77"/>
                    <a:cs typeface="Poppins" pitchFamily="2" charset="77"/>
                  </a:rPr>
                  <a:t>LACK OF DATA BREACH PROVISIONS – 4%</a:t>
                </a:r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A25268E-5D79-7C00-8F0D-0D66AC6E1D49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8</a:t>
              </a:r>
            </a:p>
          </p:txBody>
        </p:sp>
      </p:grpSp>
      <p:sp>
        <p:nvSpPr>
          <p:cNvPr id="59" name="Title 3">
            <a:extLst>
              <a:ext uri="{FF2B5EF4-FFF2-40B4-BE49-F238E27FC236}">
                <a16:creationId xmlns:a16="http://schemas.microsoft.com/office/drawing/2014/main" id="{EDF8D8C0-44C7-5BC9-EBCD-88E5CD81DA13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REASONS FOR NOT MOVING</a:t>
            </a:r>
          </a:p>
        </p:txBody>
      </p:sp>
    </p:spTree>
    <p:extLst>
      <p:ext uri="{BB962C8B-B14F-4D97-AF65-F5344CB8AC3E}">
        <p14:creationId xmlns:p14="http://schemas.microsoft.com/office/powerpoint/2010/main" val="8655032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E2E417-0981-7638-8B6B-7772306709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79E261-0E4E-C2B3-1A7E-211294EA24D5}"/>
              </a:ext>
            </a:extLst>
          </p:cNvPr>
          <p:cNvSpPr txBox="1"/>
          <p:nvPr/>
        </p:nvSpPr>
        <p:spPr>
          <a:xfrm>
            <a:off x="811849" y="1396812"/>
            <a:ext cx="3713617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Access to survey 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92757-2720-E167-EC9D-9E088BB08457}"/>
              </a:ext>
            </a:extLst>
          </p:cNvPr>
          <p:cNvSpPr txBox="1"/>
          <p:nvPr/>
        </p:nvSpPr>
        <p:spPr>
          <a:xfrm>
            <a:off x="828154" y="871405"/>
            <a:ext cx="369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CLOUD ADOPTION SURVEY 2025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C5FC1-2C55-F076-EAF9-98FCC68DDE62}"/>
              </a:ext>
            </a:extLst>
          </p:cNvPr>
          <p:cNvGrpSpPr/>
          <p:nvPr/>
        </p:nvGrpSpPr>
        <p:grpSpPr>
          <a:xfrm>
            <a:off x="940972" y="2657229"/>
            <a:ext cx="4195051" cy="825882"/>
            <a:chOff x="5461698" y="2299931"/>
            <a:chExt cx="4195051" cy="82588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6EBCA0-A813-A66D-D769-DDE73AD80F54}"/>
                </a:ext>
              </a:extLst>
            </p:cNvPr>
            <p:cNvSpPr txBox="1"/>
            <p:nvPr/>
          </p:nvSpPr>
          <p:spPr>
            <a:xfrm>
              <a:off x="6289705" y="2299931"/>
              <a:ext cx="3367044" cy="698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Send me an email:</a:t>
              </a: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andrew.powell@macfarlanes.com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A424B-66BE-EF78-22A0-57248A9AB049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96B5-EBC2-FC5C-A852-A5E790226E59}"/>
              </a:ext>
            </a:extLst>
          </p:cNvPr>
          <p:cNvGrpSpPr/>
          <p:nvPr/>
        </p:nvGrpSpPr>
        <p:grpSpPr>
          <a:xfrm>
            <a:off x="940972" y="3912036"/>
            <a:ext cx="3584494" cy="825882"/>
            <a:chOff x="5461698" y="2299931"/>
            <a:chExt cx="3584494" cy="8258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F7398-C372-2AA8-175A-73512BA79A50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698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With a subject line of:</a:t>
              </a: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Cloud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E62B3A-3B00-3692-F6F1-257EF088A9F7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C6BBF-C03E-E5A2-6847-16B8EAAF1E24}"/>
              </a:ext>
            </a:extLst>
          </p:cNvPr>
          <p:cNvGrpSpPr/>
          <p:nvPr/>
        </p:nvGrpSpPr>
        <p:grpSpPr>
          <a:xfrm>
            <a:off x="940972" y="5166843"/>
            <a:ext cx="3584494" cy="825882"/>
            <a:chOff x="5461698" y="2299931"/>
            <a:chExt cx="3584494" cy="82588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ADCC9-EB09-5A51-0F98-1B10DFFED46F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602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Receive access to survey dashboard and a summary of key findings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3990A1B-4477-6180-C570-D3D595C2B4ED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48E7254A-D8CE-CCD0-7739-B2C890AF0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954" y="1057939"/>
            <a:ext cx="7055046" cy="4850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6140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AB643BF-80DA-EE94-41B1-0DA3A943F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126" y="2410344"/>
            <a:ext cx="2817741" cy="2817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5ADDD71-A2B8-C3AE-771C-7E22CE0D16E5}"/>
              </a:ext>
            </a:extLst>
          </p:cNvPr>
          <p:cNvSpPr txBox="1"/>
          <p:nvPr/>
        </p:nvSpPr>
        <p:spPr>
          <a:xfrm>
            <a:off x="3027693" y="5828367"/>
            <a:ext cx="6136609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Password: ILTACON2025</a:t>
            </a:r>
          </a:p>
        </p:txBody>
      </p:sp>
    </p:spTree>
    <p:extLst>
      <p:ext uri="{BB962C8B-B14F-4D97-AF65-F5344CB8AC3E}">
        <p14:creationId xmlns:p14="http://schemas.microsoft.com/office/powerpoint/2010/main" val="26165765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B24FBC-03EB-383D-39E5-8E1A874D9A7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26</a:t>
            </a:r>
          </a:p>
        </p:txBody>
      </p:sp>
      <p:pic>
        <p:nvPicPr>
          <p:cNvPr id="17" name="Picture Placeholder 16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EBAE2797-FC53-5642-22D1-0F134CECF00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-657" b="6408"/>
          <a:stretch>
            <a:fillRect/>
          </a:stretch>
        </p:blipFill>
        <p:spPr>
          <a:xfrm>
            <a:off x="1140780" y="2175458"/>
            <a:ext cx="2181267" cy="2054939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1A8CC2C-4240-3ED6-FBBE-FB31BF285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PANELLISTS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6A566-2EA7-949F-D7AB-2448F662D16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Dan Surowiec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CF45B4-C1F2-2028-E70D-2E00B477E8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0778" y="5112624"/>
            <a:ext cx="2246953" cy="9525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Chief Information Officer, Bryan Cave Leighton Paisner LLP </a:t>
            </a:r>
          </a:p>
          <a:p>
            <a:r>
              <a:rPr lang="en-US" b="1" dirty="0">
                <a:solidFill>
                  <a:srgbClr val="A30134"/>
                </a:solidFill>
              </a:rPr>
              <a:t>dan.surowiec@bclplaw.com </a:t>
            </a:r>
            <a:endParaRPr lang="en-US" dirty="0"/>
          </a:p>
        </p:txBody>
      </p:sp>
      <p:pic>
        <p:nvPicPr>
          <p:cNvPr id="19" name="Picture Placeholder 18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6584B77B-A4EC-A11C-B81F-0E104F332117}"/>
              </a:ext>
            </a:extLst>
          </p:cNvPr>
          <p:cNvPicPr>
            <a:picLocks noGrp="1" noChangeAspect="1"/>
          </p:cNvPicPr>
          <p:nvPr>
            <p:ph type="pic" idx="24"/>
          </p:nvPr>
        </p:nvPicPr>
        <p:blipFill>
          <a:blip r:embed="rId4"/>
          <a:srcRect t="658" b="5092"/>
          <a:stretch>
            <a:fillRect/>
          </a:stretch>
        </p:blipFill>
        <p:spPr>
          <a:xfrm>
            <a:off x="3695277" y="2189802"/>
            <a:ext cx="2181267" cy="2054939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23FE85F-32BB-309E-2471-0437C493A6A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Maria Smith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423EC8-B988-EA9E-C51E-E8E985C8311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Senior Director of Information Technology, Manatt, Phelps &amp;            Phillips, LLP </a:t>
            </a:r>
          </a:p>
          <a:p>
            <a:r>
              <a:rPr lang="en-US" b="1" dirty="0">
                <a:solidFill>
                  <a:srgbClr val="A30134"/>
                </a:solidFill>
              </a:rPr>
              <a:t>MLSmith@manatt.com</a:t>
            </a:r>
            <a:endParaRPr lang="en-US" dirty="0"/>
          </a:p>
        </p:txBody>
      </p:sp>
      <p:pic>
        <p:nvPicPr>
          <p:cNvPr id="21" name="Picture Placeholder 20" descr="A person in a suit and tie&#10;&#10;AI-generated content may be incorrect.">
            <a:extLst>
              <a:ext uri="{FF2B5EF4-FFF2-40B4-BE49-F238E27FC236}">
                <a16:creationId xmlns:a16="http://schemas.microsoft.com/office/drawing/2014/main" id="{1164FDEB-8FF7-CC34-7074-941F20AC1E12}"/>
              </a:ext>
            </a:extLst>
          </p:cNvPr>
          <p:cNvPicPr>
            <a:picLocks noGrp="1" noChangeAspect="1"/>
          </p:cNvPicPr>
          <p:nvPr>
            <p:ph type="pic" idx="27"/>
          </p:nvPr>
        </p:nvPicPr>
        <p:blipFill>
          <a:blip r:embed="rId5"/>
          <a:srcRect t="2875" b="2875"/>
          <a:stretch>
            <a:fillRect/>
          </a:stretch>
        </p:blipFill>
        <p:spPr/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C2EBEEF-C28F-9FA8-8FF5-BBCB8BFED6A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Daniel Lehman</a:t>
            </a: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9ED2BE-427B-E6A6-0F00-79E4CAE16B3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Director of Technology, Arnall Golden Gregory LLP </a:t>
            </a:r>
          </a:p>
          <a:p>
            <a:r>
              <a:rPr lang="en-US" b="1">
                <a:solidFill>
                  <a:srgbClr val="A30134"/>
                </a:solidFill>
              </a:rPr>
              <a:t> daniel.lehman@agg.com</a:t>
            </a:r>
            <a:endParaRPr lang="en-US" dirty="0"/>
          </a:p>
        </p:txBody>
      </p:sp>
      <p:pic>
        <p:nvPicPr>
          <p:cNvPr id="23" name="Picture Placeholder 22" descr="A person wearing glasses and a suit&#10;&#10;AI-generated content may be incorrect.">
            <a:extLst>
              <a:ext uri="{FF2B5EF4-FFF2-40B4-BE49-F238E27FC236}">
                <a16:creationId xmlns:a16="http://schemas.microsoft.com/office/drawing/2014/main" id="{6DDC1EFA-8F50-4504-0D78-8F77609046C5}"/>
              </a:ext>
            </a:extLst>
          </p:cNvPr>
          <p:cNvPicPr>
            <a:picLocks noGrp="1" noChangeAspect="1"/>
          </p:cNvPicPr>
          <p:nvPr>
            <p:ph type="pic" idx="30"/>
          </p:nvPr>
        </p:nvPicPr>
        <p:blipFill>
          <a:blip r:embed="rId6"/>
          <a:srcRect t="658" b="5092"/>
          <a:stretch>
            <a:fillRect/>
          </a:stretch>
        </p:blipFill>
        <p:spPr>
          <a:xfrm>
            <a:off x="8804272" y="2189802"/>
            <a:ext cx="2181267" cy="2054939"/>
          </a:xfr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B25EC2C-4799-87CC-1492-16FC4988F1D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Karen Campbell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F26093C-C5BA-B572-E0F8-E06B4144580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04270" y="5126968"/>
            <a:ext cx="2246952" cy="952510"/>
          </a:xfrm>
        </p:spPr>
        <p:txBody>
          <a:bodyPr>
            <a:normAutofit/>
          </a:bodyPr>
          <a:lstStyle/>
          <a:p>
            <a:r>
              <a:rPr lang="en-US" dirty="0"/>
              <a:t>Chief Information Officer, Foley Hoag LLP</a:t>
            </a:r>
          </a:p>
          <a:p>
            <a:r>
              <a:rPr lang="en-US" b="1" dirty="0">
                <a:solidFill>
                  <a:srgbClr val="A30134"/>
                </a:solidFill>
              </a:rPr>
              <a:t>KCampbell@foleyhoag.com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653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1307689-77AE-C6F9-FD41-E6F7953BFE54}"/>
              </a:ext>
            </a:extLst>
          </p:cNvPr>
          <p:cNvSpPr/>
          <p:nvPr/>
        </p:nvSpPr>
        <p:spPr>
          <a:xfrm>
            <a:off x="5040086" y="783771"/>
            <a:ext cx="7151914" cy="5355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E2E417-0981-7638-8B6B-7772306709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79E261-0E4E-C2B3-1A7E-211294EA24D5}"/>
              </a:ext>
            </a:extLst>
          </p:cNvPr>
          <p:cNvSpPr txBox="1"/>
          <p:nvPr/>
        </p:nvSpPr>
        <p:spPr>
          <a:xfrm>
            <a:off x="811849" y="1396812"/>
            <a:ext cx="432417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How has Cloud adoption changed IT Operations?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92757-2720-E167-EC9D-9E088BB08457}"/>
              </a:ext>
            </a:extLst>
          </p:cNvPr>
          <p:cNvSpPr txBox="1"/>
          <p:nvPr/>
        </p:nvSpPr>
        <p:spPr>
          <a:xfrm>
            <a:off x="828154" y="871405"/>
            <a:ext cx="369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THE IT DEPARTMENT OF THE FUTURE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C5FC1-2C55-F076-EAF9-98FCC68DDE62}"/>
              </a:ext>
            </a:extLst>
          </p:cNvPr>
          <p:cNvGrpSpPr/>
          <p:nvPr/>
        </p:nvGrpSpPr>
        <p:grpSpPr>
          <a:xfrm>
            <a:off x="940972" y="2657229"/>
            <a:ext cx="7506341" cy="825882"/>
            <a:chOff x="5461698" y="2299931"/>
            <a:chExt cx="7506341" cy="82588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6EBCA0-A813-A66D-D769-DDE73AD80F54}"/>
                </a:ext>
              </a:extLst>
            </p:cNvPr>
            <p:cNvSpPr txBox="1"/>
            <p:nvPr/>
          </p:nvSpPr>
          <p:spPr>
            <a:xfrm>
              <a:off x="6289704" y="2299931"/>
              <a:ext cx="6678335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CLOUD-FIRST vs CLOUD-FRIENDLY</a:t>
              </a: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Why move? What does it do to integrating systems, and IT Operations?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A424B-66BE-EF78-22A0-57248A9AB049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96B5-EBC2-FC5C-A852-A5E790226E59}"/>
              </a:ext>
            </a:extLst>
          </p:cNvPr>
          <p:cNvGrpSpPr/>
          <p:nvPr/>
        </p:nvGrpSpPr>
        <p:grpSpPr>
          <a:xfrm>
            <a:off x="940972" y="3912036"/>
            <a:ext cx="6744342" cy="825882"/>
            <a:chOff x="5461698" y="2299931"/>
            <a:chExt cx="6744342" cy="8258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F7398-C372-2AA8-175A-73512BA79A50}"/>
                </a:ext>
              </a:extLst>
            </p:cNvPr>
            <p:cNvSpPr txBox="1"/>
            <p:nvPr/>
          </p:nvSpPr>
          <p:spPr>
            <a:xfrm>
              <a:off x="6289705" y="2299931"/>
              <a:ext cx="5916335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OPTIMISM</a:t>
              </a: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Why are we underperforming against expectations each year?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E62B3A-3B00-3692-F6F1-257EF088A9F7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C6BBF-C03E-E5A2-6847-16B8EAAF1E24}"/>
              </a:ext>
            </a:extLst>
          </p:cNvPr>
          <p:cNvGrpSpPr/>
          <p:nvPr/>
        </p:nvGrpSpPr>
        <p:grpSpPr>
          <a:xfrm>
            <a:off x="940972" y="5166843"/>
            <a:ext cx="7506341" cy="825882"/>
            <a:chOff x="5461698" y="2299931"/>
            <a:chExt cx="7506341" cy="82588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ADCC9-EB09-5A51-0F98-1B10DFFED46F}"/>
                </a:ext>
              </a:extLst>
            </p:cNvPr>
            <p:cNvSpPr txBox="1"/>
            <p:nvPr/>
          </p:nvSpPr>
          <p:spPr>
            <a:xfrm>
              <a:off x="6289705" y="2299931"/>
              <a:ext cx="6678334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THE GOOD, THE BAD AND THE UGLY</a:t>
              </a:r>
              <a:endParaRPr lang="en-US" sz="1000" dirty="0">
                <a:latin typeface="Poppins" pitchFamily="2" charset="77"/>
                <a:cs typeface="Poppins" pitchFamily="2" charset="77"/>
              </a:endParaRP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Panel experience of positives and challenges: Support, Shadow IT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3990A1B-4477-6180-C570-D3D595C2B4ED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5713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71D8A203-563F-A384-FD56-E5D5F8A5E8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43" r="7138"/>
          <a:stretch/>
        </p:blipFill>
        <p:spPr>
          <a:xfrm>
            <a:off x="0" y="0"/>
            <a:ext cx="4733028" cy="338328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5DDC67-4F93-56E9-AA36-213D9F9792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26B86481-6DD2-2150-1069-D21787D8598F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/>
          <a:srcRect l="7802" r="7802"/>
          <a:stretch>
            <a:fillRect/>
          </a:stretch>
        </p:blipFill>
        <p:spPr/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4A58EC-9797-2675-E526-6EEB460F92FD}"/>
              </a:ext>
            </a:extLst>
          </p:cNvPr>
          <p:cNvSpPr txBox="1"/>
          <p:nvPr/>
        </p:nvSpPr>
        <p:spPr>
          <a:xfrm>
            <a:off x="5450794" y="843397"/>
            <a:ext cx="5686288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Cloud Adoption Survey 2025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14D2B4-5209-2D39-AEB3-48F5111EE8B6}"/>
              </a:ext>
            </a:extLst>
          </p:cNvPr>
          <p:cNvGrpSpPr/>
          <p:nvPr/>
        </p:nvGrpSpPr>
        <p:grpSpPr>
          <a:xfrm>
            <a:off x="5461699" y="2482484"/>
            <a:ext cx="2642075" cy="1179169"/>
            <a:chOff x="3852729" y="1377724"/>
            <a:chExt cx="2642075" cy="11791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F818FE-BD5C-4C93-1756-A5B9DF8A840C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Survey has run each year since 2020, asking the same questions, allowing for year on year comparison.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B52144-8D7B-CF46-44AD-75B2B5D40BF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Six Years of data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13EAC0-3EF1-F943-E8E7-C2846A67A1F8}"/>
              </a:ext>
            </a:extLst>
          </p:cNvPr>
          <p:cNvGrpSpPr/>
          <p:nvPr/>
        </p:nvGrpSpPr>
        <p:grpSpPr>
          <a:xfrm>
            <a:off x="5450794" y="4637187"/>
            <a:ext cx="2642075" cy="1179169"/>
            <a:chOff x="3852729" y="1377724"/>
            <a:chExt cx="2642075" cy="117916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2CD971-F02B-61C4-EDA5-4F12FAF36EDD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Lots of different definitions of cloud. This survey uses NIST definitions of IaaS, PaaS and SaaS.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76DC73-D794-B065-4ABA-54C061EFED11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Uses NIST definitions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7571BB8-DA0D-8806-4228-4CC8CB550645}"/>
              </a:ext>
            </a:extLst>
          </p:cNvPr>
          <p:cNvGrpSpPr/>
          <p:nvPr/>
        </p:nvGrpSpPr>
        <p:grpSpPr>
          <a:xfrm>
            <a:off x="8495007" y="2485482"/>
            <a:ext cx="2642075" cy="1179169"/>
            <a:chOff x="3852729" y="1377724"/>
            <a:chExt cx="2642075" cy="11791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6069D0-F18A-1969-EB71-6072AEF004A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120 firms participate on average each year, 40% G100, 40% G200, 20% smaller, and 50% US and Ca, 40% UK, 5% Europe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115267A-441E-9DB8-4838-9A663958A2A6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Survey Group of 100-150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E01160-3DF2-9F07-EDBB-884E444DC893}"/>
              </a:ext>
            </a:extLst>
          </p:cNvPr>
          <p:cNvGrpSpPr/>
          <p:nvPr/>
        </p:nvGrpSpPr>
        <p:grpSpPr>
          <a:xfrm>
            <a:off x="8495007" y="4637187"/>
            <a:ext cx="2642075" cy="1179169"/>
            <a:chOff x="3852729" y="1377724"/>
            <a:chExt cx="2642075" cy="11791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CC4D8A-78E9-0F72-7E5C-3A897D7B78C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Looks at different services (PMS, DMS, CMI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etc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) separately, since they are moving at different rates.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ECACF8-EDA9-8CC0-F1D9-BBB901C744C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Service by Service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5991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1307689-77AE-C6F9-FD41-E6F7953BFE54}"/>
              </a:ext>
            </a:extLst>
          </p:cNvPr>
          <p:cNvSpPr/>
          <p:nvPr/>
        </p:nvSpPr>
        <p:spPr>
          <a:xfrm>
            <a:off x="5040086" y="783771"/>
            <a:ext cx="7151914" cy="5355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E2E417-0981-7638-8B6B-7772306709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79E261-0E4E-C2B3-1A7E-211294EA24D5}"/>
              </a:ext>
            </a:extLst>
          </p:cNvPr>
          <p:cNvSpPr txBox="1"/>
          <p:nvPr/>
        </p:nvSpPr>
        <p:spPr>
          <a:xfrm>
            <a:off x="811849" y="1396812"/>
            <a:ext cx="432417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How has Cloud adoption changed IT Operations?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92757-2720-E167-EC9D-9E088BB08457}"/>
              </a:ext>
            </a:extLst>
          </p:cNvPr>
          <p:cNvSpPr txBox="1"/>
          <p:nvPr/>
        </p:nvSpPr>
        <p:spPr>
          <a:xfrm>
            <a:off x="828154" y="871405"/>
            <a:ext cx="369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THE IT DEPARTMENT OF THE FUTURE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C5FC1-2C55-F076-EAF9-98FCC68DDE62}"/>
              </a:ext>
            </a:extLst>
          </p:cNvPr>
          <p:cNvGrpSpPr/>
          <p:nvPr/>
        </p:nvGrpSpPr>
        <p:grpSpPr>
          <a:xfrm>
            <a:off x="940972" y="2657229"/>
            <a:ext cx="7506341" cy="825882"/>
            <a:chOff x="5461698" y="2299931"/>
            <a:chExt cx="7506341" cy="82588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6EBCA0-A813-A66D-D769-DDE73AD80F54}"/>
                </a:ext>
              </a:extLst>
            </p:cNvPr>
            <p:cNvSpPr txBox="1"/>
            <p:nvPr/>
          </p:nvSpPr>
          <p:spPr>
            <a:xfrm>
              <a:off x="6289704" y="2299931"/>
              <a:ext cx="6678335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ARE CLOUD OPERATIONS SECURE?</a:t>
              </a: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What impact does distributed SaaS have on information governance?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A424B-66BE-EF78-22A0-57248A9AB049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4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96B5-EBC2-FC5C-A852-A5E790226E59}"/>
              </a:ext>
            </a:extLst>
          </p:cNvPr>
          <p:cNvGrpSpPr/>
          <p:nvPr/>
        </p:nvGrpSpPr>
        <p:grpSpPr>
          <a:xfrm>
            <a:off x="940972" y="3912036"/>
            <a:ext cx="6744342" cy="825882"/>
            <a:chOff x="5461698" y="2299931"/>
            <a:chExt cx="6744342" cy="8258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F7398-C372-2AA8-175A-73512BA79A50}"/>
                </a:ext>
              </a:extLst>
            </p:cNvPr>
            <p:cNvSpPr txBox="1"/>
            <p:nvPr/>
          </p:nvSpPr>
          <p:spPr>
            <a:xfrm>
              <a:off x="6289705" y="2299931"/>
              <a:ext cx="5916335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ARE CLOUD OPERATIONS SUSTAINABLE?</a:t>
              </a:r>
              <a:endParaRPr lang="en-US" sz="1000" dirty="0">
                <a:latin typeface="Poppins" pitchFamily="2" charset="77"/>
                <a:cs typeface="Poppins" pitchFamily="2" charset="77"/>
              </a:endParaRP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What impact does AI and </a:t>
              </a:r>
              <a:r>
                <a:rPr lang="en-US" sz="1400" b="1" dirty="0" err="1">
                  <a:latin typeface="Poppins" pitchFamily="2" charset="77"/>
                  <a:cs typeface="Poppins" pitchFamily="2" charset="77"/>
                </a:rPr>
                <a:t>datacentre</a:t>
              </a: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 have on energy security?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E62B3A-3B00-3692-F6F1-257EF088A9F7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5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C6BBF-C03E-E5A2-6847-16B8EAAF1E24}"/>
              </a:ext>
            </a:extLst>
          </p:cNvPr>
          <p:cNvGrpSpPr/>
          <p:nvPr/>
        </p:nvGrpSpPr>
        <p:grpSpPr>
          <a:xfrm>
            <a:off x="940972" y="5166843"/>
            <a:ext cx="9320627" cy="825882"/>
            <a:chOff x="5461698" y="2299931"/>
            <a:chExt cx="9320627" cy="82588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ADCC9-EB09-5A51-0F98-1B10DFFED46F}"/>
                </a:ext>
              </a:extLst>
            </p:cNvPr>
            <p:cNvSpPr txBox="1"/>
            <p:nvPr/>
          </p:nvSpPr>
          <p:spPr>
            <a:xfrm>
              <a:off x="6289704" y="2299931"/>
              <a:ext cx="8492621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TALENT</a:t>
              </a:r>
            </a:p>
            <a:p>
              <a:pPr>
                <a:lnSpc>
                  <a:spcPct val="175000"/>
                </a:lnSpc>
              </a:pPr>
              <a:r>
                <a:rPr lang="en-US" sz="1400" b="1" dirty="0">
                  <a:latin typeface="Poppins" pitchFamily="2" charset="77"/>
                  <a:cs typeface="Poppins" pitchFamily="2" charset="77"/>
                </a:rPr>
                <a:t>What does a move to SaaS do to staffing requirements and skills? API skills? Reporting?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3990A1B-4477-6180-C570-D3D595C2B4ED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6398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2E178-FC60-74DF-678E-1396A62874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C2B90C-E891-F18E-647C-88D5F5F7A1A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39A106-C054-005D-21BF-624A15A7AE54}"/>
              </a:ext>
            </a:extLst>
          </p:cNvPr>
          <p:cNvSpPr txBox="1"/>
          <p:nvPr/>
        </p:nvSpPr>
        <p:spPr>
          <a:xfrm>
            <a:off x="242145" y="547148"/>
            <a:ext cx="6907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Energy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644B21-754C-1EA4-37EE-D0AC5010A31D}"/>
              </a:ext>
            </a:extLst>
          </p:cNvPr>
          <p:cNvSpPr txBox="1"/>
          <p:nvPr/>
        </p:nvSpPr>
        <p:spPr>
          <a:xfrm>
            <a:off x="9049407" y="6522908"/>
            <a:ext cx="3016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Source: www.statista.com, 2024</a:t>
            </a:r>
          </a:p>
        </p:txBody>
      </p:sp>
      <p:pic>
        <p:nvPicPr>
          <p:cNvPr id="4" name="Picture 3" descr="A graph of energy consumption&#10;&#10;Description automatically generated">
            <a:extLst>
              <a:ext uri="{FF2B5EF4-FFF2-40B4-BE49-F238E27FC236}">
                <a16:creationId xmlns:a16="http://schemas.microsoft.com/office/drawing/2014/main" id="{FE056001-D836-620C-9BC4-FC695E0ED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846" y="342552"/>
            <a:ext cx="7201524" cy="61803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A444B1-7A7C-2C59-3017-5E62A57ACC5F}"/>
              </a:ext>
            </a:extLst>
          </p:cNvPr>
          <p:cNvSpPr txBox="1"/>
          <p:nvPr/>
        </p:nvSpPr>
        <p:spPr>
          <a:xfrm>
            <a:off x="300852" y="3023127"/>
            <a:ext cx="337467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In 2022, data centres consumed 1.3% of the world’s entire supply – about as much as France – and are predicted to double by 2026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jdhani Semibold" panose="020B0604020202020204" charset="0"/>
              <a:cs typeface="Rajdhani Semibold" panose="020B060402020202020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black"/>
                </a:solidFill>
                <a:latin typeface="Rajdhani Semibold" panose="020B0604020202020204" charset="0"/>
                <a:cs typeface="Rajdhani Semibold" panose="020B0604020202020204" charset="0"/>
              </a:rPr>
              <a:t>AI alone expected to consume 0.5% of worldwide energy consumption (134TWh) – about as much as the Netherlands**.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jdhani Semibold" panose="020B0604020202020204" charset="0"/>
              <a:cs typeface="Rajdhani Semibold" panose="020B060402020202020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7C6D6E-E74B-9ECE-97AF-93CE53F36372}"/>
              </a:ext>
            </a:extLst>
          </p:cNvPr>
          <p:cNvSpPr txBox="1"/>
          <p:nvPr/>
        </p:nvSpPr>
        <p:spPr>
          <a:xfrm>
            <a:off x="280881" y="6526628"/>
            <a:ext cx="5309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** Source: Alex De Vries, VU Amsterdam School of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Buseiness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Economics</a:t>
            </a:r>
          </a:p>
        </p:txBody>
      </p:sp>
    </p:spTree>
    <p:extLst>
      <p:ext uri="{BB962C8B-B14F-4D97-AF65-F5344CB8AC3E}">
        <p14:creationId xmlns:p14="http://schemas.microsoft.com/office/powerpoint/2010/main" val="30065573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1D968-1761-B287-D505-414E8E5CC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ata with blue and white text&#10;&#10;Description automatically generated with medium confidence">
            <a:extLst>
              <a:ext uri="{FF2B5EF4-FFF2-40B4-BE49-F238E27FC236}">
                <a16:creationId xmlns:a16="http://schemas.microsoft.com/office/drawing/2014/main" id="{A38FFCA2-3726-EA5F-A517-5A4CEEF0E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846" y="371599"/>
            <a:ext cx="7216765" cy="61803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C9D370-7B9E-2D88-4EB5-398BC2F279A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FB4D56-9886-5BFC-7652-1CC10E71A315}"/>
              </a:ext>
            </a:extLst>
          </p:cNvPr>
          <p:cNvSpPr txBox="1"/>
          <p:nvPr/>
        </p:nvSpPr>
        <p:spPr>
          <a:xfrm>
            <a:off x="242145" y="547148"/>
            <a:ext cx="6907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Energy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D2104D-6BB5-97C4-A2F1-D7665F3A3116}"/>
              </a:ext>
            </a:extLst>
          </p:cNvPr>
          <p:cNvSpPr txBox="1"/>
          <p:nvPr/>
        </p:nvSpPr>
        <p:spPr>
          <a:xfrm>
            <a:off x="9049407" y="6522908"/>
            <a:ext cx="3016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Source: www.statista.com,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CDFAEF-7806-CE68-054F-689F53215A11}"/>
              </a:ext>
            </a:extLst>
          </p:cNvPr>
          <p:cNvSpPr txBox="1"/>
          <p:nvPr/>
        </p:nvSpPr>
        <p:spPr>
          <a:xfrm>
            <a:off x="300853" y="2282897"/>
            <a:ext cx="332985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111111"/>
                </a:solidFill>
                <a:latin typeface="Rajdhani Semibold" panose="020B0604020202020204" charset="0"/>
                <a:cs typeface="Rajdhani Semibold" panose="020B0604020202020204" charset="0"/>
              </a:rPr>
              <a:t>At ILTACON, w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e are adjacent to “Data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Center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 Alley” – AWS, MS, Google, Equinix, Digital Realty,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Coresite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, CIA HQ &amp; Amazon Secret Region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dirty="0">
              <a:solidFill>
                <a:srgbClr val="111111"/>
              </a:solidFill>
              <a:latin typeface="Rajdhani Semibold" panose="020B0604020202020204" charset="0"/>
              <a:cs typeface="Rajdhani Semibold" panose="020B060402020202020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Rajdhani Semibold" panose="020B0604020202020204" charset="0"/>
                <a:cs typeface="Rajdhani Semibold" panose="020B0604020202020204" charset="0"/>
              </a:rPr>
              <a:t>UK government has promised to increase Britain’s AI computing power 20x by 2030 – whilst at the same time, creating a 95% low-carbon electricity grid.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dirty="0">
              <a:solidFill>
                <a:srgbClr val="111111"/>
              </a:solidFill>
              <a:latin typeface="Rajdhani Semibold" panose="020B0604020202020204" charset="0"/>
              <a:cs typeface="Rajdhani Semibold" panose="020B060402020202020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Rajdhani Semibold" panose="020B0604020202020204" charset="0"/>
              <a:cs typeface="Rajdhani Semibold" panose="020B060402020202020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jdhani Semibold" panose="020B0604020202020204" charset="0"/>
              <a:cs typeface="Rajdhani Semibol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0805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E2E417-0981-7638-8B6B-7772306709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79E261-0E4E-C2B3-1A7E-211294EA24D5}"/>
              </a:ext>
            </a:extLst>
          </p:cNvPr>
          <p:cNvSpPr txBox="1"/>
          <p:nvPr/>
        </p:nvSpPr>
        <p:spPr>
          <a:xfrm>
            <a:off x="811849" y="1396812"/>
            <a:ext cx="4108494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Why your cat memes are harming the planet.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92757-2720-E167-EC9D-9E088BB08457}"/>
              </a:ext>
            </a:extLst>
          </p:cNvPr>
          <p:cNvSpPr txBox="1"/>
          <p:nvPr/>
        </p:nvSpPr>
        <p:spPr>
          <a:xfrm>
            <a:off x="828154" y="871405"/>
            <a:ext cx="369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HOW IS CLOUD AFFECTING OPERATIONS?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C5FC1-2C55-F076-EAF9-98FCC68DDE62}"/>
              </a:ext>
            </a:extLst>
          </p:cNvPr>
          <p:cNvGrpSpPr/>
          <p:nvPr/>
        </p:nvGrpSpPr>
        <p:grpSpPr>
          <a:xfrm>
            <a:off x="940972" y="2657229"/>
            <a:ext cx="3584494" cy="949299"/>
            <a:chOff x="5461698" y="2299931"/>
            <a:chExt cx="3584494" cy="94929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6EBCA0-A813-A66D-D769-DDE73AD80F54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9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LLMS AND CLOUD SERVICES RESPONSIBLE FOR MAJORITY OF DATACENTRE GROWTH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A424B-66BE-EF78-22A0-57248A9AB049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96B5-EBC2-FC5C-A852-A5E790226E59}"/>
              </a:ext>
            </a:extLst>
          </p:cNvPr>
          <p:cNvGrpSpPr/>
          <p:nvPr/>
        </p:nvGrpSpPr>
        <p:grpSpPr>
          <a:xfrm>
            <a:off x="940972" y="3912036"/>
            <a:ext cx="3584494" cy="825882"/>
            <a:chOff x="5461698" y="2299931"/>
            <a:chExt cx="3584494" cy="8258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F7398-C372-2AA8-175A-73512BA79A50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653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MORE THAN 60% OF DATA IS TRASH: SINGLE USE, NOT REFERRED TO AGAIN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E62B3A-3B00-3692-F6F1-257EF088A9F7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C6BBF-C03E-E5A2-6847-16B8EAAF1E24}"/>
              </a:ext>
            </a:extLst>
          </p:cNvPr>
          <p:cNvGrpSpPr/>
          <p:nvPr/>
        </p:nvGrpSpPr>
        <p:grpSpPr>
          <a:xfrm>
            <a:off x="940972" y="5166843"/>
            <a:ext cx="3718114" cy="1245534"/>
            <a:chOff x="5461698" y="2299931"/>
            <a:chExt cx="3718114" cy="124553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ADCC9-EB09-5A51-0F98-1B10DFFED46F}"/>
                </a:ext>
              </a:extLst>
            </p:cNvPr>
            <p:cNvSpPr txBox="1"/>
            <p:nvPr/>
          </p:nvSpPr>
          <p:spPr>
            <a:xfrm>
              <a:off x="6289705" y="2299931"/>
              <a:ext cx="2890107" cy="1245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LARGE AND CONTINUOUS POWER REQUIREMENT CLASHES WITH 2030 GOALS FOR A 95% LOW CARBON ELECTRICITY GRID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3990A1B-4477-6180-C570-D3D595C2B4ED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91668D29-7B6C-8950-AF43-5A67E55040E6}"/>
              </a:ext>
            </a:extLst>
          </p:cNvPr>
          <p:cNvSpPr/>
          <p:nvPr/>
        </p:nvSpPr>
        <p:spPr>
          <a:xfrm>
            <a:off x="5136023" y="5309581"/>
            <a:ext cx="1680671" cy="378151"/>
          </a:xfrm>
          <a:prstGeom prst="rect">
            <a:avLst/>
          </a:prstGeom>
          <a:solidFill>
            <a:srgbClr val="A30134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4DFE3C-0343-9B57-28BB-133D1D9B50D2}"/>
              </a:ext>
            </a:extLst>
          </p:cNvPr>
          <p:cNvSpPr txBox="1"/>
          <p:nvPr/>
        </p:nvSpPr>
        <p:spPr>
          <a:xfrm>
            <a:off x="5204389" y="5358423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</a:t>
            </a:r>
          </a:p>
        </p:txBody>
      </p:sp>
      <p:pic>
        <p:nvPicPr>
          <p:cNvPr id="1026" name="Picture 2" descr="Tech’s dirty secret: how to face up to dark data in the AI boom">
            <a:extLst>
              <a:ext uri="{FF2B5EF4-FFF2-40B4-BE49-F238E27FC236}">
                <a16:creationId xmlns:a16="http://schemas.microsoft.com/office/drawing/2014/main" id="{4765145B-B2FE-EAEA-6348-B0C17397539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3" b="2040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1001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5622EA-CBBB-E309-46F3-368E7932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AB66190-2B5D-C4EA-52BF-334748803F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412980"/>
            <a:ext cx="10515600" cy="944111"/>
          </a:xfrm>
        </p:spPr>
        <p:txBody>
          <a:bodyPr>
            <a:noAutofit/>
          </a:bodyPr>
          <a:lstStyle/>
          <a:p>
            <a:r>
              <a:rPr lang="en-US" sz="2800" dirty="0">
                <a:latin typeface="Rajdhani Semibold" panose="02000000000000000000" pitchFamily="2" charset="77"/>
                <a:ea typeface="+mn-ea"/>
                <a:cs typeface="Rajdhani Semibold" panose="02000000000000000000" pitchFamily="2" charset="77"/>
              </a:rPr>
              <a:t>Chatham House Rule applies: feel free to use the information from discussions, but no attribution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76DE59-A3B7-6E8B-7AC7-E0B711A7A933}"/>
              </a:ext>
            </a:extLst>
          </p:cNvPr>
          <p:cNvSpPr txBox="1"/>
          <p:nvPr/>
        </p:nvSpPr>
        <p:spPr>
          <a:xfrm>
            <a:off x="249383" y="5828367"/>
            <a:ext cx="11647054" cy="490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>
                <a:solidFill>
                  <a:schemeClr val="bg1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Survey Results: email andrew.powell@macfarlanes.com, subject: Cloud</a:t>
            </a:r>
          </a:p>
        </p:txBody>
      </p:sp>
    </p:spTree>
    <p:extLst>
      <p:ext uri="{BB962C8B-B14F-4D97-AF65-F5344CB8AC3E}">
        <p14:creationId xmlns:p14="http://schemas.microsoft.com/office/powerpoint/2010/main" val="1380754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DAB1C97-E5A4-4DCA-C316-CE17123209B5}"/>
              </a:ext>
            </a:extLst>
          </p:cNvPr>
          <p:cNvSpPr/>
          <p:nvPr/>
        </p:nvSpPr>
        <p:spPr>
          <a:xfrm>
            <a:off x="5029200" y="871405"/>
            <a:ext cx="7162800" cy="5320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E2E417-0981-7638-8B6B-7772306709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79E261-0E4E-C2B3-1A7E-211294EA24D5}"/>
              </a:ext>
            </a:extLst>
          </p:cNvPr>
          <p:cNvSpPr txBox="1"/>
          <p:nvPr/>
        </p:nvSpPr>
        <p:spPr>
          <a:xfrm>
            <a:off x="811849" y="1396812"/>
            <a:ext cx="3713617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Summary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92757-2720-E167-EC9D-9E088BB08457}"/>
              </a:ext>
            </a:extLst>
          </p:cNvPr>
          <p:cNvSpPr txBox="1"/>
          <p:nvPr/>
        </p:nvSpPr>
        <p:spPr>
          <a:xfrm>
            <a:off x="828154" y="871405"/>
            <a:ext cx="369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CLOUD SURVEY 2025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C5FC1-2C55-F076-EAF9-98FCC68DDE62}"/>
              </a:ext>
            </a:extLst>
          </p:cNvPr>
          <p:cNvGrpSpPr/>
          <p:nvPr/>
        </p:nvGrpSpPr>
        <p:grpSpPr>
          <a:xfrm>
            <a:off x="940972" y="2657229"/>
            <a:ext cx="3584494" cy="1183016"/>
            <a:chOff x="5461698" y="2299931"/>
            <a:chExt cx="3584494" cy="118301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6EBCA0-A813-A66D-D769-DDE73AD80F54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118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We are not ‘all in the cloud’ already. Close lines = slow progress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A424B-66BE-EF78-22A0-57248A9AB049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96B5-EBC2-FC5C-A852-A5E790226E59}"/>
              </a:ext>
            </a:extLst>
          </p:cNvPr>
          <p:cNvGrpSpPr/>
          <p:nvPr/>
        </p:nvGrpSpPr>
        <p:grpSpPr>
          <a:xfrm>
            <a:off x="940972" y="3912036"/>
            <a:ext cx="3584494" cy="825882"/>
            <a:chOff x="5461698" y="2299931"/>
            <a:chExt cx="3584494" cy="8258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F7398-C372-2AA8-175A-73512BA79A50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805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Firms typically move to SaaS for functionality reasons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E62B3A-3B00-3692-F6F1-257EF088A9F7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C6BBF-C03E-E5A2-6847-16B8EAAF1E24}"/>
              </a:ext>
            </a:extLst>
          </p:cNvPr>
          <p:cNvGrpSpPr/>
          <p:nvPr/>
        </p:nvGrpSpPr>
        <p:grpSpPr>
          <a:xfrm>
            <a:off x="940972" y="5166843"/>
            <a:ext cx="3584494" cy="1183016"/>
            <a:chOff x="5461698" y="2299931"/>
            <a:chExt cx="3584494" cy="118301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ADCC9-EB09-5A51-0F98-1B10DFFED46F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118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2026 prediction is mainly SaaS but is also wildly optimistic in some areas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3990A1B-4477-6180-C570-D3D595C2B4ED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A301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5187083-BCBE-2DA9-7785-6C2EEB160F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4239058"/>
              </p:ext>
            </p:extLst>
          </p:nvPr>
        </p:nvGraphicFramePr>
        <p:xfrm>
          <a:off x="4603966" y="1554480"/>
          <a:ext cx="7162800" cy="490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1194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EF77325-A407-30D9-E591-CB6809638D0D}"/>
              </a:ext>
            </a:extLst>
          </p:cNvPr>
          <p:cNvSpPr/>
          <p:nvPr/>
        </p:nvSpPr>
        <p:spPr>
          <a:xfrm>
            <a:off x="0" y="10886"/>
            <a:ext cx="4713514" cy="6836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5DDC67-4F93-56E9-AA36-213D9F9792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A58EC-9797-2675-E526-6EEB460F92FD}"/>
              </a:ext>
            </a:extLst>
          </p:cNvPr>
          <p:cNvSpPr txBox="1"/>
          <p:nvPr/>
        </p:nvSpPr>
        <p:spPr>
          <a:xfrm>
            <a:off x="5450794" y="843397"/>
            <a:ext cx="5686288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How it works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14D2B4-5209-2D39-AEB3-48F5111EE8B6}"/>
              </a:ext>
            </a:extLst>
          </p:cNvPr>
          <p:cNvGrpSpPr/>
          <p:nvPr/>
        </p:nvGrpSpPr>
        <p:grpSpPr>
          <a:xfrm>
            <a:off x="5461699" y="2482484"/>
            <a:ext cx="2642075" cy="1179169"/>
            <a:chOff x="3852729" y="1377724"/>
            <a:chExt cx="2642075" cy="11791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F818FE-BD5C-4C93-1756-A5B9DF8A840C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Each chart looks at one service at a time,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PMS, Time Recording, Email etc.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B52144-8D7B-CF46-44AD-75B2B5D40BF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Service Name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13EAC0-3EF1-F943-E8E7-C2846A67A1F8}"/>
              </a:ext>
            </a:extLst>
          </p:cNvPr>
          <p:cNvGrpSpPr/>
          <p:nvPr/>
        </p:nvGrpSpPr>
        <p:grpSpPr>
          <a:xfrm>
            <a:off x="5450794" y="4637187"/>
            <a:ext cx="2642075" cy="1179169"/>
            <a:chOff x="3852729" y="1377724"/>
            <a:chExt cx="2642075" cy="117916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2CD971-F02B-61C4-EDA5-4F12FAF36EDD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On premise is shown on the left, and the bars then move through IaaS, PaaS and SaaS.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76DC73-D794-B065-4ABA-54C061EFED11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Types of Hosting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7571BB8-DA0D-8806-4228-4CC8CB550645}"/>
              </a:ext>
            </a:extLst>
          </p:cNvPr>
          <p:cNvGrpSpPr/>
          <p:nvPr/>
        </p:nvGrpSpPr>
        <p:grpSpPr>
          <a:xfrm>
            <a:off x="8495007" y="2485482"/>
            <a:ext cx="2642075" cy="1179169"/>
            <a:chOff x="3852729" y="1377724"/>
            <a:chExt cx="2642075" cy="11791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6069D0-F18A-1969-EB71-6072AEF004A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Top row details last year; middle row is this year; bottom row is prediction for next year.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115267A-441E-9DB8-4838-9A663958A2A6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Past / Current / Future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E01160-3DF2-9F07-EDBB-884E444DC893}"/>
              </a:ext>
            </a:extLst>
          </p:cNvPr>
          <p:cNvGrpSpPr/>
          <p:nvPr/>
        </p:nvGrpSpPr>
        <p:grpSpPr>
          <a:xfrm>
            <a:off x="8495007" y="4637187"/>
            <a:ext cx="2642075" cy="909865"/>
            <a:chOff x="3852729" y="1377724"/>
            <a:chExt cx="2642075" cy="90986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CC4D8A-78E9-0F72-7E5C-3A897D7B78C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602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Bar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colour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indicates each type of hosting.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ECACF8-EDA9-8CC0-F1D9-BBB901C744C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Results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FABF3F1-6717-28A5-42C8-4A68E6F3DB09}"/>
              </a:ext>
            </a:extLst>
          </p:cNvPr>
          <p:cNvGrpSpPr/>
          <p:nvPr/>
        </p:nvGrpSpPr>
        <p:grpSpPr>
          <a:xfrm>
            <a:off x="0" y="148539"/>
            <a:ext cx="5287462" cy="6356092"/>
            <a:chOff x="0" y="148539"/>
            <a:chExt cx="5287462" cy="6356092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0BB0B708-07DD-122B-DE23-A6CD114C0A8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85244198"/>
                </p:ext>
              </p:extLst>
            </p:nvPr>
          </p:nvGraphicFramePr>
          <p:xfrm>
            <a:off x="522518" y="3761431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EA5343F-2D28-860D-B92F-A218F13BAFD2}"/>
                </a:ext>
              </a:extLst>
            </p:cNvPr>
            <p:cNvGrpSpPr/>
            <p:nvPr/>
          </p:nvGrpSpPr>
          <p:grpSpPr>
            <a:xfrm>
              <a:off x="0" y="148539"/>
              <a:ext cx="5287462" cy="3498181"/>
              <a:chOff x="0" y="148539"/>
              <a:chExt cx="5287462" cy="3498181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F0CF618-8127-85C8-CCC7-602B41475A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7433"/>
              <a:stretch/>
            </p:blipFill>
            <p:spPr>
              <a:xfrm>
                <a:off x="0" y="185970"/>
                <a:ext cx="5287462" cy="3460750"/>
              </a:xfrm>
              <a:prstGeom prst="rect">
                <a:avLst/>
              </a:prstGeom>
            </p:spPr>
          </p:pic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C21FE2D7-EC56-A05D-04C4-08C5E34605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3142" y="148539"/>
                <a:ext cx="4441375" cy="33855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800" b="1" i="0" kern="1200">
                    <a:solidFill>
                      <a:schemeClr val="tx1"/>
                    </a:solidFill>
                    <a:latin typeface="Rajdhani Semibold" panose="02000000000000000000" pitchFamily="2" charset="77"/>
                    <a:ea typeface="+mj-ea"/>
                    <a:cs typeface="Rajdhani Semibold" panose="02000000000000000000" pitchFamily="2" charset="77"/>
                  </a:defRPr>
                </a:lvl1pPr>
              </a:lstStyle>
              <a:p>
                <a:pPr algn="ctr"/>
                <a:r>
                  <a:rPr lang="en-US" sz="1400" dirty="0"/>
                  <a:t>PMS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401ED62-AB94-56B2-60CD-BFA401178303}"/>
              </a:ext>
            </a:extLst>
          </p:cNvPr>
          <p:cNvGrpSpPr/>
          <p:nvPr/>
        </p:nvGrpSpPr>
        <p:grpSpPr>
          <a:xfrm>
            <a:off x="2065290" y="23575"/>
            <a:ext cx="6027579" cy="3887378"/>
            <a:chOff x="2065290" y="23575"/>
            <a:chExt cx="6027579" cy="388737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CB8D3F2-E5B6-2CBE-C9AD-F7495CFDB1F8}"/>
                </a:ext>
              </a:extLst>
            </p:cNvPr>
            <p:cNvSpPr/>
            <p:nvPr/>
          </p:nvSpPr>
          <p:spPr>
            <a:xfrm>
              <a:off x="2065290" y="23575"/>
              <a:ext cx="1617078" cy="49617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141E347-4DB1-8F8B-7B0D-E68E90307716}"/>
                </a:ext>
              </a:extLst>
            </p:cNvPr>
            <p:cNvSpPr/>
            <p:nvPr/>
          </p:nvSpPr>
          <p:spPr>
            <a:xfrm>
              <a:off x="5287462" y="2362199"/>
              <a:ext cx="2805407" cy="154875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06FA84B-F6A3-F2DE-98E9-AFDDB2A5A819}"/>
                </a:ext>
              </a:extLst>
            </p:cNvPr>
            <p:cNvCxnSpPr>
              <a:endCxn id="22" idx="5"/>
            </p:cNvCxnSpPr>
            <p:nvPr/>
          </p:nvCxnSpPr>
          <p:spPr>
            <a:xfrm flipH="1" flipV="1">
              <a:off x="3445552" y="447088"/>
              <a:ext cx="1841910" cy="1915111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0865D6D-2DE7-5411-FA50-560DFEE69F96}"/>
              </a:ext>
            </a:extLst>
          </p:cNvPr>
          <p:cNvGrpSpPr/>
          <p:nvPr/>
        </p:nvGrpSpPr>
        <p:grpSpPr>
          <a:xfrm>
            <a:off x="-13835" y="520524"/>
            <a:ext cx="11220017" cy="3390431"/>
            <a:chOff x="-3127148" y="520522"/>
            <a:chExt cx="11220017" cy="3390431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DFCFA5E-2631-EE32-2A41-E684F3332457}"/>
                </a:ext>
              </a:extLst>
            </p:cNvPr>
            <p:cNvSpPr/>
            <p:nvPr/>
          </p:nvSpPr>
          <p:spPr>
            <a:xfrm>
              <a:off x="-3127148" y="520522"/>
              <a:ext cx="895578" cy="196196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DA8630F-EB45-3632-9FBF-4BE9350DA611}"/>
                </a:ext>
              </a:extLst>
            </p:cNvPr>
            <p:cNvSpPr/>
            <p:nvPr/>
          </p:nvSpPr>
          <p:spPr>
            <a:xfrm>
              <a:off x="5287462" y="2362199"/>
              <a:ext cx="2805407" cy="154875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9CA30656-8132-8ECD-7469-8E4BF118B2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2217735" y="1490805"/>
              <a:ext cx="7516102" cy="871392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97BF3A-5C7D-9432-7FDF-B9CF5B3DE414}"/>
              </a:ext>
            </a:extLst>
          </p:cNvPr>
          <p:cNvGrpSpPr/>
          <p:nvPr/>
        </p:nvGrpSpPr>
        <p:grpSpPr>
          <a:xfrm>
            <a:off x="305702" y="2990022"/>
            <a:ext cx="7787165" cy="3076303"/>
            <a:chOff x="305704" y="834650"/>
            <a:chExt cx="7787165" cy="3076303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057446B-ED94-BBDD-98E1-62D9CDD17A06}"/>
                </a:ext>
              </a:extLst>
            </p:cNvPr>
            <p:cNvSpPr/>
            <p:nvPr/>
          </p:nvSpPr>
          <p:spPr>
            <a:xfrm>
              <a:off x="305704" y="834650"/>
              <a:ext cx="4502044" cy="49617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5D01E35-7EEA-D984-4180-737E03260EBC}"/>
                </a:ext>
              </a:extLst>
            </p:cNvPr>
            <p:cNvSpPr/>
            <p:nvPr/>
          </p:nvSpPr>
          <p:spPr>
            <a:xfrm>
              <a:off x="5287462" y="2362199"/>
              <a:ext cx="2805407" cy="154875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92E7B5B-89FD-01B8-93E8-C33FF169DFBE}"/>
                </a:ext>
              </a:extLst>
            </p:cNvPr>
            <p:cNvCxnSpPr>
              <a:cxnSpLocks/>
              <a:endCxn id="36" idx="5"/>
            </p:cNvCxnSpPr>
            <p:nvPr/>
          </p:nvCxnSpPr>
          <p:spPr>
            <a:xfrm flipH="1" flipV="1">
              <a:off x="4148439" y="1258163"/>
              <a:ext cx="1181827" cy="1104036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58CF6B9-6212-7A95-69D1-A90DA062F569}"/>
              </a:ext>
            </a:extLst>
          </p:cNvPr>
          <p:cNvGrpSpPr/>
          <p:nvPr/>
        </p:nvGrpSpPr>
        <p:grpSpPr>
          <a:xfrm>
            <a:off x="653142" y="542296"/>
            <a:ext cx="10563928" cy="5524029"/>
            <a:chOff x="-2471059" y="-1613076"/>
            <a:chExt cx="10563928" cy="552402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4026C0F-2D3A-0460-9DB2-E92461A8B807}"/>
                </a:ext>
              </a:extLst>
            </p:cNvPr>
            <p:cNvSpPr/>
            <p:nvPr/>
          </p:nvSpPr>
          <p:spPr>
            <a:xfrm>
              <a:off x="-2471059" y="-1613076"/>
              <a:ext cx="4441375" cy="1853334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5FCAEFB-293A-187D-A185-9FDF5F11E3A4}"/>
                </a:ext>
              </a:extLst>
            </p:cNvPr>
            <p:cNvSpPr/>
            <p:nvPr/>
          </p:nvSpPr>
          <p:spPr>
            <a:xfrm>
              <a:off x="5287462" y="2362199"/>
              <a:ext cx="2805407" cy="154875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6508B34A-3B7B-1598-5EA8-55D0A3CFCA6F}"/>
                </a:ext>
              </a:extLst>
            </p:cNvPr>
            <p:cNvCxnSpPr>
              <a:cxnSpLocks/>
              <a:endCxn id="42" idx="5"/>
            </p:cNvCxnSpPr>
            <p:nvPr/>
          </p:nvCxnSpPr>
          <p:spPr>
            <a:xfrm flipH="1" flipV="1">
              <a:off x="1319892" y="-31156"/>
              <a:ext cx="3956682" cy="2379887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141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9543278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lowest SaaS adoption of all the categories, but starting to gain traction – no longer the slowest moving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PRACTICE MANAGEMENT SYSTEM (PMS)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B6E4546-FABB-5B5F-17D5-9C1EBB01B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79250"/>
            <a:ext cx="6096000" cy="3693403"/>
          </a:xfrm>
          <a:prstGeom prst="rect">
            <a:avLst/>
          </a:pr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8031D973-023F-C5DC-9EEF-1BB96673FB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9170372"/>
              </p:ext>
            </p:extLst>
          </p:nvPr>
        </p:nvGraphicFramePr>
        <p:xfrm>
          <a:off x="6096000" y="15407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1474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36E0AC-E2AD-6FBD-2E10-9593E6998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91" y="1411500"/>
            <a:ext cx="5792008" cy="363905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E951E17-0394-B54A-631A-87371A2820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301032"/>
              </p:ext>
            </p:extLst>
          </p:nvPr>
        </p:nvGraphicFramePr>
        <p:xfrm>
          <a:off x="6096000" y="15407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1" y="5727058"/>
            <a:ext cx="9506333" cy="805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Large increase expected next year – do 30% of firms have a CMI project going live in 2026? Although according to last year’s results, they’re all delayed from 2025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CLIENT MATTER INCEPTION (CMI)</a:t>
            </a:r>
          </a:p>
        </p:txBody>
      </p:sp>
    </p:spTree>
    <p:extLst>
      <p:ext uri="{BB962C8B-B14F-4D97-AF65-F5344CB8AC3E}">
        <p14:creationId xmlns:p14="http://schemas.microsoft.com/office/powerpoint/2010/main" val="2624343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392E7-1554-866C-43D9-D1343CE3556C}"/>
              </a:ext>
            </a:extLst>
          </p:cNvPr>
          <p:cNvSpPr txBox="1"/>
          <p:nvPr/>
        </p:nvSpPr>
        <p:spPr>
          <a:xfrm>
            <a:off x="1226322" y="5727058"/>
            <a:ext cx="8213242" cy="42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400" dirty="0">
                <a:latin typeface="Poppins" pitchFamily="2" charset="77"/>
                <a:cs typeface="Poppins" pitchFamily="2" charset="77"/>
              </a:rPr>
              <a:t>steady progress towards SaaS over the last few years, still behind expectations though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TIME RECORDING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4F1E39-FE82-0B6A-06D7-51B1C5B3E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97" y="1540744"/>
            <a:ext cx="5753903" cy="3705742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BA0ADC7-DBD6-0474-60BB-4EC8CFAFDB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492923"/>
              </p:ext>
            </p:extLst>
          </p:nvPr>
        </p:nvGraphicFramePr>
        <p:xfrm>
          <a:off x="6096000" y="19175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10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07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80B446C9-1F4A-88ED-0CAD-3FF2800783F7}"/>
              </a:ext>
            </a:extLst>
          </p:cNvPr>
          <p:cNvSpPr txBox="1">
            <a:spLocks/>
          </p:cNvSpPr>
          <p:nvPr/>
        </p:nvSpPr>
        <p:spPr>
          <a:xfrm>
            <a:off x="0" y="389848"/>
            <a:ext cx="12192000" cy="689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Rajdhani Semibold" panose="02000000000000000000" pitchFamily="2" charset="77"/>
                <a:ea typeface="+mj-ea"/>
                <a:cs typeface="Rajdhani Semibold" panose="02000000000000000000" pitchFamily="2" charset="77"/>
              </a:defRPr>
            </a:lvl1pPr>
          </a:lstStyle>
          <a:p>
            <a:pPr algn="ctr"/>
            <a:r>
              <a:rPr lang="en-US" dirty="0"/>
              <a:t>RESULTS: CRM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75F274-2C03-34B8-52B5-249648821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23" y="1599944"/>
            <a:ext cx="5744377" cy="3658111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A57D8B1-788E-CCEC-BAB0-4D2F693BCF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524210"/>
              </p:ext>
            </p:extLst>
          </p:nvPr>
        </p:nvGraphicFramePr>
        <p:xfrm>
          <a:off x="6096000" y="18952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052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LTACON25" id="{4AC7F176-CDC3-9C47-BFC9-7E71A8F75DC0}" vid="{EF0E5F51-AB58-0246-812E-122A09B5DD99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ILTACON25 (1)</Template>
  <TotalTime>1765</TotalTime>
  <Words>1477</Words>
  <Application>Microsoft Office PowerPoint</Application>
  <PresentationFormat>Widescreen</PresentationFormat>
  <Paragraphs>269</Paragraphs>
  <Slides>34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.LucidaGrandeUI</vt:lpstr>
      <vt:lpstr>Aptos</vt:lpstr>
      <vt:lpstr>Arial</vt:lpstr>
      <vt:lpstr>Calibri</vt:lpstr>
      <vt:lpstr>Calibri Light</vt:lpstr>
      <vt:lpstr>Poppins</vt:lpstr>
      <vt:lpstr>Poppins ExtraLight</vt:lpstr>
      <vt:lpstr>Poppins SemiBold</vt:lpstr>
      <vt:lpstr>Rajdhani Semibold</vt:lpstr>
      <vt:lpstr>Roboto Slab</vt:lpstr>
      <vt:lpstr>Office Theme</vt:lpstr>
      <vt:lpstr>1_Office Theme</vt:lpstr>
      <vt:lpstr>Welcome</vt:lpstr>
      <vt:lpstr>Cloud Adoption Survey &amp; Panel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PANELLISTS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Brian Balistreri</dc:creator>
  <cp:lastModifiedBy>Franki Russell</cp:lastModifiedBy>
  <cp:revision>48</cp:revision>
  <dcterms:created xsi:type="dcterms:W3CDTF">2025-05-23T00:21:18Z</dcterms:created>
  <dcterms:modified xsi:type="dcterms:W3CDTF">2025-07-31T14:05:32Z</dcterms:modified>
</cp:coreProperties>
</file>